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nva Sans 1" panose="020B0604020202020204" charset="0"/>
      <p:regular r:id="rId35"/>
    </p:embeddedFont>
    <p:embeddedFont>
      <p:font typeface="Canva Sans 1 Bold" panose="020B0604020202020204" charset="0"/>
      <p:regular r:id="rId36"/>
    </p:embeddedFont>
    <p:embeddedFont>
      <p:font typeface="Inter" panose="020B0604020202020204" charset="0"/>
      <p:regular r:id="rId37"/>
    </p:embeddedFont>
    <p:embeddedFont>
      <p:font typeface="Inter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346" t="-5136" r="-10346"/>
            </a:stretch>
          </a:blipFill>
        </p:spPr>
      </p:sp>
      <p:sp>
        <p:nvSpPr>
          <p:cNvPr id="3" name="TextBox 3"/>
          <p:cNvSpPr txBox="1"/>
          <p:nvPr/>
        </p:nvSpPr>
        <p:spPr>
          <a:xfrm>
            <a:off x="1028700" y="2511374"/>
            <a:ext cx="16230600" cy="4679954"/>
          </a:xfrm>
          <a:prstGeom prst="rect">
            <a:avLst/>
          </a:prstGeom>
        </p:spPr>
        <p:txBody>
          <a:bodyPr lIns="0" tIns="0" rIns="0" bIns="0" rtlCol="0" anchor="t">
            <a:spAutoFit/>
          </a:bodyPr>
          <a:lstStyle/>
          <a:p>
            <a:pPr algn="ctr">
              <a:lnSpc>
                <a:spcPts val="9200"/>
              </a:lnSpc>
            </a:pPr>
            <a:r>
              <a:rPr lang="en-US" sz="8000" spc="240">
                <a:solidFill>
                  <a:srgbClr val="48FFC2"/>
                </a:solidFill>
                <a:latin typeface="Inter Bold"/>
              </a:rPr>
              <a:t>An Overview of IoT Applications In Agriculture with Two Case Studies Done Locally In Iran</a:t>
            </a:r>
          </a:p>
        </p:txBody>
      </p:sp>
      <p:sp>
        <p:nvSpPr>
          <p:cNvPr id="4" name="Freeform 4"/>
          <p:cNvSpPr/>
          <p:nvPr/>
        </p:nvSpPr>
        <p:spPr>
          <a:xfrm>
            <a:off x="8240577" y="685478"/>
            <a:ext cx="1806846" cy="1806846"/>
          </a:xfrm>
          <a:custGeom>
            <a:avLst/>
            <a:gdLst/>
            <a:ahLst/>
            <a:cxnLst/>
            <a:rect l="l" t="t" r="r" b="b"/>
            <a:pathLst>
              <a:path w="1806846" h="1806846">
                <a:moveTo>
                  <a:pt x="0" y="0"/>
                </a:moveTo>
                <a:lnTo>
                  <a:pt x="1806846" y="0"/>
                </a:lnTo>
                <a:lnTo>
                  <a:pt x="1806846" y="1806846"/>
                </a:lnTo>
                <a:lnTo>
                  <a:pt x="0" y="1806846"/>
                </a:lnTo>
                <a:lnTo>
                  <a:pt x="0" y="0"/>
                </a:lnTo>
                <a:close/>
              </a:path>
            </a:pathLst>
          </a:custGeom>
          <a:blipFill>
            <a:blip r:embed="rId3"/>
            <a:stretch>
              <a:fillRect/>
            </a:stretch>
          </a:blipFill>
        </p:spPr>
      </p:sp>
      <p:sp>
        <p:nvSpPr>
          <p:cNvPr id="5" name="TextBox 5"/>
          <p:cNvSpPr txBox="1"/>
          <p:nvPr/>
        </p:nvSpPr>
        <p:spPr>
          <a:xfrm>
            <a:off x="4709625" y="8025182"/>
            <a:ext cx="8868751" cy="1109213"/>
          </a:xfrm>
          <a:prstGeom prst="rect">
            <a:avLst/>
          </a:prstGeom>
        </p:spPr>
        <p:txBody>
          <a:bodyPr lIns="0" tIns="0" rIns="0" bIns="0" rtlCol="0" anchor="t">
            <a:spAutoFit/>
          </a:bodyPr>
          <a:lstStyle/>
          <a:p>
            <a:pPr algn="ctr">
              <a:lnSpc>
                <a:spcPts val="4480"/>
              </a:lnSpc>
            </a:pPr>
            <a:r>
              <a:rPr lang="en-US" sz="3200">
                <a:solidFill>
                  <a:srgbClr val="FFFACD"/>
                </a:solidFill>
                <a:latin typeface="Inter Bold"/>
              </a:rPr>
              <a:t>Professor: </a:t>
            </a:r>
            <a:r>
              <a:rPr lang="en-US" sz="3200">
                <a:solidFill>
                  <a:srgbClr val="FFFACD"/>
                </a:solidFill>
                <a:latin typeface="Inter"/>
              </a:rPr>
              <a:t>Mohammad Hossein Bateni</a:t>
            </a:r>
          </a:p>
          <a:p>
            <a:pPr algn="ctr">
              <a:lnSpc>
                <a:spcPts val="4480"/>
              </a:lnSpc>
            </a:pPr>
            <a:r>
              <a:rPr lang="en-US" sz="3200">
                <a:solidFill>
                  <a:srgbClr val="FFFACD"/>
                </a:solidFill>
                <a:latin typeface="Inter Bold"/>
              </a:rPr>
              <a:t>Presented by:</a:t>
            </a:r>
            <a:r>
              <a:rPr lang="en-US" sz="3200">
                <a:solidFill>
                  <a:srgbClr val="FFFACD"/>
                </a:solidFill>
                <a:latin typeface="Inter"/>
              </a:rPr>
              <a:t> Mahdi Shirazi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grpSp>
        <p:nvGrpSpPr>
          <p:cNvPr id="2" name="Group 2"/>
          <p:cNvGrpSpPr/>
          <p:nvPr/>
        </p:nvGrpSpPr>
        <p:grpSpPr>
          <a:xfrm>
            <a:off x="-2390305" y="0"/>
            <a:ext cx="5785811" cy="10287000"/>
            <a:chOff x="0" y="0"/>
            <a:chExt cx="7714415" cy="13716000"/>
          </a:xfrm>
        </p:grpSpPr>
        <p:pic>
          <p:nvPicPr>
            <p:cNvPr id="3" name="Picture 3"/>
            <p:cNvPicPr>
              <a:picLocks noChangeAspect="1"/>
            </p:cNvPicPr>
            <p:nvPr/>
          </p:nvPicPr>
          <p:blipFill>
            <a:blip r:embed="rId2"/>
            <a:srcRect l="21729" r="21729"/>
            <a:stretch>
              <a:fillRect/>
            </a:stretch>
          </p:blipFill>
          <p:spPr>
            <a:xfrm>
              <a:off x="0" y="0"/>
              <a:ext cx="7714415" cy="9101667"/>
            </a:xfrm>
            <a:prstGeom prst="rect">
              <a:avLst/>
            </a:prstGeom>
          </p:spPr>
        </p:pic>
        <p:pic>
          <p:nvPicPr>
            <p:cNvPr id="4" name="Picture 4"/>
            <p:cNvPicPr>
              <a:picLocks noChangeAspect="1"/>
            </p:cNvPicPr>
            <p:nvPr/>
          </p:nvPicPr>
          <p:blipFill>
            <a:blip r:embed="rId3"/>
            <a:srcRect t="5756" b="5756"/>
            <a:stretch>
              <a:fillRect/>
            </a:stretch>
          </p:blipFill>
          <p:spPr>
            <a:xfrm>
              <a:off x="0" y="9165167"/>
              <a:ext cx="7714415" cy="4550833"/>
            </a:xfrm>
            <a:prstGeom prst="rect">
              <a:avLst/>
            </a:prstGeom>
          </p:spPr>
        </p:pic>
      </p:grpSp>
      <p:sp>
        <p:nvSpPr>
          <p:cNvPr id="5" name="TextBox 5"/>
          <p:cNvSpPr txBox="1"/>
          <p:nvPr/>
        </p:nvSpPr>
        <p:spPr>
          <a:xfrm>
            <a:off x="3946556" y="507475"/>
            <a:ext cx="10394889" cy="521225"/>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9145"/>
                </a:solidFill>
                <a:latin typeface="Inter Bold"/>
              </a:rPr>
              <a:t> Internet of Things applications in agriculture</a:t>
            </a:r>
          </a:p>
        </p:txBody>
      </p:sp>
      <p:grpSp>
        <p:nvGrpSpPr>
          <p:cNvPr id="6" name="Group 6"/>
          <p:cNvGrpSpPr/>
          <p:nvPr/>
        </p:nvGrpSpPr>
        <p:grpSpPr>
          <a:xfrm>
            <a:off x="502601" y="5185864"/>
            <a:ext cx="526099" cy="5297628"/>
            <a:chOff x="0" y="0"/>
            <a:chExt cx="138561" cy="1395260"/>
          </a:xfrm>
        </p:grpSpPr>
        <p:sp>
          <p:nvSpPr>
            <p:cNvPr id="7" name="Freeform 7"/>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8" name="TextBox 8"/>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3946556" y="1531233"/>
            <a:ext cx="12820297" cy="7441449"/>
          </a:xfrm>
          <a:prstGeom prst="rect">
            <a:avLst/>
          </a:prstGeom>
        </p:spPr>
        <p:txBody>
          <a:bodyPr lIns="0" tIns="0" rIns="0" bIns="0" rtlCol="0" anchor="t">
            <a:spAutoFit/>
          </a:bodyPr>
          <a:lstStyle/>
          <a:p>
            <a:pPr algn="l">
              <a:lnSpc>
                <a:spcPts val="3500"/>
              </a:lnSpc>
            </a:pPr>
            <a:r>
              <a:rPr lang="en-US" sz="2500">
                <a:solidFill>
                  <a:srgbClr val="00500A"/>
                </a:solidFill>
                <a:latin typeface="Canva Sans 1 Bold"/>
              </a:rPr>
              <a:t>Precision Agriculture (PA) Overview</a:t>
            </a:r>
          </a:p>
          <a:p>
            <a:pPr marL="539762" lvl="1" indent="-269881" algn="l">
              <a:lnSpc>
                <a:spcPts val="3500"/>
              </a:lnSpc>
              <a:buFont typeface="Arial"/>
              <a:buChar char="•"/>
            </a:pPr>
            <a:r>
              <a:rPr lang="en-US" sz="2500">
                <a:solidFill>
                  <a:srgbClr val="00500A"/>
                </a:solidFill>
                <a:latin typeface="Canva Sans 1"/>
              </a:rPr>
              <a:t> A modern management approach using advanced technologies to enhance farming efficiency and productivity.</a:t>
            </a:r>
          </a:p>
          <a:p>
            <a:pPr algn="l">
              <a:lnSpc>
                <a:spcPts val="3500"/>
              </a:lnSpc>
            </a:pPr>
            <a:endParaRPr lang="en-US" sz="2500">
              <a:solidFill>
                <a:srgbClr val="00500A"/>
              </a:solidFill>
              <a:latin typeface="Canva Sans 1"/>
            </a:endParaRPr>
          </a:p>
          <a:p>
            <a:pPr algn="l">
              <a:lnSpc>
                <a:spcPts val="3500"/>
              </a:lnSpc>
            </a:pPr>
            <a:r>
              <a:rPr lang="en-US" sz="2500">
                <a:solidFill>
                  <a:srgbClr val="00500A"/>
                </a:solidFill>
                <a:latin typeface="Canva Sans 1 Bold"/>
              </a:rPr>
              <a:t>Key Technologies in PA:</a:t>
            </a:r>
          </a:p>
          <a:p>
            <a:pPr marL="539762" lvl="1" indent="-269881" algn="l">
              <a:lnSpc>
                <a:spcPts val="3500"/>
              </a:lnSpc>
              <a:buFont typeface="Arial"/>
              <a:buChar char="•"/>
            </a:pPr>
            <a:r>
              <a:rPr lang="en-US" sz="2500">
                <a:solidFill>
                  <a:srgbClr val="00500A"/>
                </a:solidFill>
                <a:latin typeface="Canva Sans 1"/>
              </a:rPr>
              <a:t>Information Technology (IT)</a:t>
            </a:r>
          </a:p>
          <a:p>
            <a:pPr marL="539762" lvl="1" indent="-269881" algn="l">
              <a:lnSpc>
                <a:spcPts val="3500"/>
              </a:lnSpc>
              <a:buFont typeface="Arial"/>
              <a:buChar char="•"/>
            </a:pPr>
            <a:r>
              <a:rPr lang="en-US" sz="2500">
                <a:solidFill>
                  <a:srgbClr val="00500A"/>
                </a:solidFill>
                <a:latin typeface="Canva Sans 1"/>
              </a:rPr>
              <a:t>Geographic Information Systems (GIS)</a:t>
            </a:r>
          </a:p>
          <a:p>
            <a:pPr marL="539762" lvl="1" indent="-269881" algn="l">
              <a:lnSpc>
                <a:spcPts val="3500"/>
              </a:lnSpc>
              <a:buFont typeface="Arial"/>
              <a:buChar char="•"/>
            </a:pPr>
            <a:r>
              <a:rPr lang="en-US" sz="2500">
                <a:solidFill>
                  <a:srgbClr val="00500A"/>
                </a:solidFill>
                <a:latin typeface="Canva Sans 1"/>
              </a:rPr>
              <a:t>Global Positioning Systems (GPS)</a:t>
            </a:r>
          </a:p>
          <a:p>
            <a:pPr marL="539762" lvl="1" indent="-269881" algn="l">
              <a:lnSpc>
                <a:spcPts val="3500"/>
              </a:lnSpc>
              <a:buFont typeface="Arial"/>
              <a:buChar char="•"/>
            </a:pPr>
            <a:r>
              <a:rPr lang="en-US" sz="2500">
                <a:solidFill>
                  <a:srgbClr val="00500A"/>
                </a:solidFill>
                <a:latin typeface="Canva Sans 1"/>
              </a:rPr>
              <a:t>Wireless Sensor Networks (WSN)</a:t>
            </a:r>
          </a:p>
          <a:p>
            <a:pPr marL="539762" lvl="1" indent="-269881" algn="l">
              <a:lnSpc>
                <a:spcPts val="3500"/>
              </a:lnSpc>
              <a:buFont typeface="Arial"/>
              <a:buChar char="•"/>
            </a:pPr>
            <a:r>
              <a:rPr lang="en-US" sz="2500">
                <a:solidFill>
                  <a:srgbClr val="00500A"/>
                </a:solidFill>
                <a:latin typeface="Canva Sans 1"/>
              </a:rPr>
              <a:t>Data Collection Techniques</a:t>
            </a:r>
          </a:p>
          <a:p>
            <a:pPr algn="l">
              <a:lnSpc>
                <a:spcPts val="3500"/>
              </a:lnSpc>
            </a:pPr>
            <a:endParaRPr lang="en-US" sz="2500">
              <a:solidFill>
                <a:srgbClr val="00500A"/>
              </a:solidFill>
              <a:latin typeface="Canva Sans 1"/>
            </a:endParaRPr>
          </a:p>
          <a:p>
            <a:pPr algn="l">
              <a:lnSpc>
                <a:spcPts val="3500"/>
              </a:lnSpc>
            </a:pPr>
            <a:r>
              <a:rPr lang="en-US" sz="2500">
                <a:solidFill>
                  <a:srgbClr val="00500A"/>
                </a:solidFill>
                <a:latin typeface="Canva Sans 1 Bold"/>
              </a:rPr>
              <a:t>Objectives of PA:</a:t>
            </a:r>
          </a:p>
          <a:p>
            <a:pPr marL="539762" lvl="1" indent="-269881" algn="l">
              <a:lnSpc>
                <a:spcPts val="3500"/>
              </a:lnSpc>
              <a:buFont typeface="Arial"/>
              <a:buChar char="•"/>
            </a:pPr>
            <a:r>
              <a:rPr lang="en-US" sz="2500">
                <a:solidFill>
                  <a:srgbClr val="00500A"/>
                </a:solidFill>
                <a:latin typeface="Canva Sans 1"/>
              </a:rPr>
              <a:t>Increase Crop Yields: Optimize inputs and farming practices.</a:t>
            </a:r>
          </a:p>
          <a:p>
            <a:pPr marL="539762" lvl="1" indent="-269881" algn="l">
              <a:lnSpc>
                <a:spcPts val="3500"/>
              </a:lnSpc>
              <a:buFont typeface="Arial"/>
              <a:buChar char="•"/>
            </a:pPr>
            <a:r>
              <a:rPr lang="en-US" sz="2500">
                <a:solidFill>
                  <a:srgbClr val="00500A"/>
                </a:solidFill>
                <a:latin typeface="Canva Sans 1"/>
              </a:rPr>
              <a:t>Minimize Environmental Impact: Reduce waste, conserve resources, and promote sustainability.</a:t>
            </a:r>
          </a:p>
          <a:p>
            <a:pPr algn="l">
              <a:lnSpc>
                <a:spcPts val="3500"/>
              </a:lnSpc>
            </a:pPr>
            <a:endParaRPr lang="en-US" sz="2500">
              <a:solidFill>
                <a:srgbClr val="00500A"/>
              </a:solidFill>
              <a:latin typeface="Canva Sans 1"/>
            </a:endParaRPr>
          </a:p>
          <a:p>
            <a:pPr algn="l">
              <a:lnSpc>
                <a:spcPts val="3500"/>
              </a:lnSpc>
            </a:pPr>
            <a:endParaRPr lang="en-US" sz="2500">
              <a:solidFill>
                <a:srgbClr val="00500A"/>
              </a:solidFill>
              <a:latin typeface="Canva Sans 1"/>
            </a:endParaRPr>
          </a:p>
        </p:txBody>
      </p:sp>
      <p:sp>
        <p:nvSpPr>
          <p:cNvPr id="10" name="TextBox 10"/>
          <p:cNvSpPr txBox="1"/>
          <p:nvPr/>
        </p:nvSpPr>
        <p:spPr>
          <a:xfrm>
            <a:off x="15816970" y="443334"/>
            <a:ext cx="838051"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10/32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500A"/>
        </a:solidFill>
        <a:effectLst/>
      </p:bgPr>
    </p:bg>
    <p:spTree>
      <p:nvGrpSpPr>
        <p:cNvPr id="1" name=""/>
        <p:cNvGrpSpPr/>
        <p:nvPr/>
      </p:nvGrpSpPr>
      <p:grpSpPr>
        <a:xfrm>
          <a:off x="0" y="0"/>
          <a:ext cx="0" cy="0"/>
          <a:chOff x="0" y="0"/>
          <a:chExt cx="0" cy="0"/>
        </a:xfrm>
      </p:grpSpPr>
      <p:sp>
        <p:nvSpPr>
          <p:cNvPr id="2" name="TextBox 2"/>
          <p:cNvSpPr txBox="1"/>
          <p:nvPr/>
        </p:nvSpPr>
        <p:spPr>
          <a:xfrm>
            <a:off x="990600" y="2069518"/>
            <a:ext cx="16383000" cy="6624249"/>
          </a:xfrm>
          <a:prstGeom prst="rect">
            <a:avLst/>
          </a:prstGeom>
        </p:spPr>
        <p:txBody>
          <a:bodyPr wrap="square" lIns="0" tIns="0" rIns="0" bIns="0" rtlCol="0" anchor="t">
            <a:spAutoFit/>
          </a:bodyPr>
          <a:lstStyle/>
          <a:p>
            <a:pPr algn="l">
              <a:lnSpc>
                <a:spcPts val="5180"/>
              </a:lnSpc>
            </a:pPr>
            <a:r>
              <a:rPr lang="en-US" sz="3700" dirty="0">
                <a:solidFill>
                  <a:srgbClr val="FFFFFF"/>
                </a:solidFill>
                <a:latin typeface="Canva Sans 1 Bold"/>
              </a:rPr>
              <a:t>Environmental Monitoring and Control</a:t>
            </a:r>
          </a:p>
          <a:p>
            <a:pPr marL="798838" lvl="1" indent="-399419" algn="l">
              <a:lnSpc>
                <a:spcPts val="5180"/>
              </a:lnSpc>
              <a:buFont typeface="Arial"/>
              <a:buChar char="•"/>
            </a:pPr>
            <a:r>
              <a:rPr lang="en-US" sz="3700" dirty="0">
                <a:solidFill>
                  <a:srgbClr val="FFFFFF"/>
                </a:solidFill>
                <a:latin typeface="Canva Sans 1"/>
              </a:rPr>
              <a:t>Wireless Sensor Networks (WSNs): Scalability, fault tolerance, energy efficiency, effective monitoring systems.</a:t>
            </a:r>
          </a:p>
          <a:p>
            <a:pPr marL="798838" lvl="1" indent="-399419" algn="l">
              <a:lnSpc>
                <a:spcPts val="5180"/>
              </a:lnSpc>
              <a:buFont typeface="Arial"/>
              <a:buChar char="•"/>
            </a:pPr>
            <a:r>
              <a:rPr lang="en-US" sz="3700" dirty="0">
                <a:solidFill>
                  <a:srgbClr val="FFFFFF"/>
                </a:solidFill>
                <a:latin typeface="Canva Sans 1"/>
              </a:rPr>
              <a:t>Key Parameters:  WSN’s sensor nodes can measure and process several environmental parameters e.g. soil moisture, temperature, humidity, water pH, wind speed </a:t>
            </a:r>
          </a:p>
          <a:p>
            <a:pPr marL="798838" lvl="1" indent="-399419" algn="l">
              <a:lnSpc>
                <a:spcPts val="5180"/>
              </a:lnSpc>
              <a:buFont typeface="Arial"/>
              <a:buChar char="•"/>
            </a:pPr>
            <a:r>
              <a:rPr lang="en-US" sz="3700" dirty="0">
                <a:solidFill>
                  <a:srgbClr val="FFFFFF"/>
                </a:solidFill>
                <a:latin typeface="Canva Sans 1"/>
              </a:rPr>
              <a:t>Advancements: Greenhouse monitoring, automated controls, data analysis via cloud.</a:t>
            </a:r>
          </a:p>
          <a:p>
            <a:pPr algn="l">
              <a:lnSpc>
                <a:spcPts val="5180"/>
              </a:lnSpc>
            </a:pPr>
            <a:r>
              <a:rPr lang="en-US" sz="3700" dirty="0">
                <a:solidFill>
                  <a:srgbClr val="FFFFFF"/>
                </a:solidFill>
                <a:latin typeface="Canva Sans 1 Bold"/>
              </a:rPr>
              <a:t> </a:t>
            </a:r>
          </a:p>
          <a:p>
            <a:pPr algn="l">
              <a:lnSpc>
                <a:spcPts val="5180"/>
              </a:lnSpc>
            </a:pPr>
            <a:endParaRPr lang="en-US" sz="3700" dirty="0">
              <a:solidFill>
                <a:srgbClr val="FFFFFF"/>
              </a:solidFill>
              <a:latin typeface="Canva Sans 1 Bold"/>
            </a:endParaRPr>
          </a:p>
        </p:txBody>
      </p:sp>
      <p:sp>
        <p:nvSpPr>
          <p:cNvPr id="3" name="Freeform 3"/>
          <p:cNvSpPr/>
          <p:nvPr/>
        </p:nvSpPr>
        <p:spPr>
          <a:xfrm>
            <a:off x="14896506" y="7165280"/>
            <a:ext cx="1894330" cy="2839892"/>
          </a:xfrm>
          <a:custGeom>
            <a:avLst/>
            <a:gdLst/>
            <a:ahLst/>
            <a:cxnLst/>
            <a:rect l="l" t="t" r="r" b="b"/>
            <a:pathLst>
              <a:path w="1894330" h="2839892">
                <a:moveTo>
                  <a:pt x="0" y="0"/>
                </a:moveTo>
                <a:lnTo>
                  <a:pt x="1894330" y="0"/>
                </a:lnTo>
                <a:lnTo>
                  <a:pt x="1894330" y="2839893"/>
                </a:lnTo>
                <a:lnTo>
                  <a:pt x="0" y="2839893"/>
                </a:lnTo>
                <a:lnTo>
                  <a:pt x="0" y="0"/>
                </a:lnTo>
                <a:close/>
              </a:path>
            </a:pathLst>
          </a:custGeom>
          <a:blipFill>
            <a:blip r:embed="rId2"/>
            <a:stretch>
              <a:fillRect/>
            </a:stretch>
          </a:blipFill>
        </p:spPr>
      </p:sp>
      <p:sp>
        <p:nvSpPr>
          <p:cNvPr id="4" name="TextBox 4"/>
          <p:cNvSpPr txBox="1"/>
          <p:nvPr/>
        </p:nvSpPr>
        <p:spPr>
          <a:xfrm>
            <a:off x="15842867" y="443334"/>
            <a:ext cx="786259"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11/32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500A"/>
        </a:solidFill>
        <a:effectLst/>
      </p:bgPr>
    </p:bg>
    <p:spTree>
      <p:nvGrpSpPr>
        <p:cNvPr id="1" name=""/>
        <p:cNvGrpSpPr/>
        <p:nvPr/>
      </p:nvGrpSpPr>
      <p:grpSpPr>
        <a:xfrm>
          <a:off x="0" y="0"/>
          <a:ext cx="0" cy="0"/>
          <a:chOff x="0" y="0"/>
          <a:chExt cx="0" cy="0"/>
        </a:xfrm>
      </p:grpSpPr>
      <p:sp>
        <p:nvSpPr>
          <p:cNvPr id="2" name="TextBox 2"/>
          <p:cNvSpPr txBox="1"/>
          <p:nvPr/>
        </p:nvSpPr>
        <p:spPr>
          <a:xfrm>
            <a:off x="685800" y="1562100"/>
            <a:ext cx="16383001" cy="5957400"/>
          </a:xfrm>
          <a:prstGeom prst="rect">
            <a:avLst/>
          </a:prstGeom>
        </p:spPr>
        <p:txBody>
          <a:bodyPr wrap="square" lIns="0" tIns="0" rIns="0" bIns="0" rtlCol="0" anchor="t">
            <a:spAutoFit/>
          </a:bodyPr>
          <a:lstStyle/>
          <a:p>
            <a:pPr algn="l">
              <a:lnSpc>
                <a:spcPts val="5180"/>
              </a:lnSpc>
            </a:pPr>
            <a:endParaRPr dirty="0"/>
          </a:p>
          <a:p>
            <a:pPr algn="l">
              <a:lnSpc>
                <a:spcPts val="5180"/>
              </a:lnSpc>
            </a:pPr>
            <a:r>
              <a:rPr lang="en-US" sz="3700" dirty="0">
                <a:solidFill>
                  <a:srgbClr val="FFFFFF"/>
                </a:solidFill>
                <a:latin typeface="Canva Sans 1 Bold"/>
              </a:rPr>
              <a:t> Ecological Monitoring</a:t>
            </a:r>
          </a:p>
          <a:p>
            <a:pPr marL="798838" lvl="1" indent="-399419" algn="l">
              <a:lnSpc>
                <a:spcPts val="5180"/>
              </a:lnSpc>
              <a:buFont typeface="Arial"/>
              <a:buChar char="•"/>
            </a:pPr>
            <a:r>
              <a:rPr lang="en-US" sz="3700" dirty="0">
                <a:solidFill>
                  <a:srgbClr val="FFFFFF"/>
                </a:solidFill>
                <a:latin typeface="Canva Sans 1"/>
              </a:rPr>
              <a:t>Challenges: Environmental pollution, climate change, biological alterations.</a:t>
            </a:r>
          </a:p>
          <a:p>
            <a:pPr marL="798838" lvl="1" indent="-399419" algn="l">
              <a:lnSpc>
                <a:spcPts val="5180"/>
              </a:lnSpc>
              <a:buFont typeface="Arial"/>
              <a:buChar char="•"/>
            </a:pPr>
            <a:r>
              <a:rPr lang="en-US" sz="3700" dirty="0" err="1">
                <a:solidFill>
                  <a:srgbClr val="FFFFFF"/>
                </a:solidFill>
                <a:latin typeface="Canva Sans 1"/>
              </a:rPr>
              <a:t>EIoT</a:t>
            </a:r>
            <a:r>
              <a:rPr lang="en-US" sz="3700" dirty="0">
                <a:solidFill>
                  <a:srgbClr val="FFFFFF"/>
                </a:solidFill>
                <a:latin typeface="Canva Sans 1"/>
              </a:rPr>
              <a:t>: Sensing, collecting, preprocessing, transmitting environmental data.</a:t>
            </a:r>
          </a:p>
          <a:p>
            <a:pPr marL="798838" lvl="1" indent="-399419" algn="l">
              <a:lnSpc>
                <a:spcPts val="5180"/>
              </a:lnSpc>
              <a:buFont typeface="Arial"/>
              <a:buChar char="•"/>
            </a:pPr>
            <a:r>
              <a:rPr lang="en-US" sz="3700" dirty="0">
                <a:solidFill>
                  <a:srgbClr val="FFFFFF"/>
                </a:solidFill>
                <a:latin typeface="Canva Sans 1"/>
              </a:rPr>
              <a:t>Benefits: Continuous, real-time monitoring.</a:t>
            </a:r>
          </a:p>
          <a:p>
            <a:pPr algn="l">
              <a:lnSpc>
                <a:spcPts val="5180"/>
              </a:lnSpc>
            </a:pPr>
            <a:r>
              <a:rPr lang="en-US" sz="3700" dirty="0">
                <a:solidFill>
                  <a:srgbClr val="FFFFFF"/>
                </a:solidFill>
                <a:latin typeface="Canva Sans 1 Bold"/>
              </a:rPr>
              <a:t> </a:t>
            </a:r>
          </a:p>
          <a:p>
            <a:pPr algn="l">
              <a:lnSpc>
                <a:spcPts val="5180"/>
              </a:lnSpc>
            </a:pPr>
            <a:endParaRPr lang="en-US" sz="3700" dirty="0">
              <a:solidFill>
                <a:srgbClr val="FFFFFF"/>
              </a:solidFill>
              <a:latin typeface="Canva Sans 1 Bold"/>
            </a:endParaRPr>
          </a:p>
        </p:txBody>
      </p:sp>
      <p:sp>
        <p:nvSpPr>
          <p:cNvPr id="3" name="Freeform 3"/>
          <p:cNvSpPr/>
          <p:nvPr/>
        </p:nvSpPr>
        <p:spPr>
          <a:xfrm>
            <a:off x="-533400" y="6667500"/>
            <a:ext cx="6700734" cy="4114800"/>
          </a:xfrm>
          <a:custGeom>
            <a:avLst/>
            <a:gdLst/>
            <a:ahLst/>
            <a:cxnLst/>
            <a:rect l="l" t="t" r="r" b="b"/>
            <a:pathLst>
              <a:path w="6700734" h="4114800">
                <a:moveTo>
                  <a:pt x="0" y="0"/>
                </a:moveTo>
                <a:lnTo>
                  <a:pt x="6700733" y="0"/>
                </a:lnTo>
                <a:lnTo>
                  <a:pt x="670073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840336" y="443334"/>
            <a:ext cx="791319"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12/32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00A"/>
        </a:solidFill>
        <a:effectLst/>
      </p:bgPr>
    </p:bg>
    <p:spTree>
      <p:nvGrpSpPr>
        <p:cNvPr id="1" name=""/>
        <p:cNvGrpSpPr/>
        <p:nvPr/>
      </p:nvGrpSpPr>
      <p:grpSpPr>
        <a:xfrm>
          <a:off x="0" y="0"/>
          <a:ext cx="0" cy="0"/>
          <a:chOff x="0" y="0"/>
          <a:chExt cx="0" cy="0"/>
        </a:xfrm>
      </p:grpSpPr>
      <p:sp>
        <p:nvSpPr>
          <p:cNvPr id="2" name="TextBox 2"/>
          <p:cNvSpPr txBox="1"/>
          <p:nvPr/>
        </p:nvSpPr>
        <p:spPr>
          <a:xfrm>
            <a:off x="277426" y="2484737"/>
            <a:ext cx="17733148" cy="3915647"/>
          </a:xfrm>
          <a:prstGeom prst="rect">
            <a:avLst/>
          </a:prstGeom>
        </p:spPr>
        <p:txBody>
          <a:bodyPr lIns="0" tIns="0" rIns="0" bIns="0" rtlCol="0" anchor="t">
            <a:spAutoFit/>
          </a:bodyPr>
          <a:lstStyle/>
          <a:p>
            <a:pPr algn="l">
              <a:lnSpc>
                <a:spcPts val="5180"/>
              </a:lnSpc>
            </a:pPr>
            <a:endParaRPr/>
          </a:p>
          <a:p>
            <a:pPr algn="l">
              <a:lnSpc>
                <a:spcPts val="5180"/>
              </a:lnSpc>
            </a:pPr>
            <a:r>
              <a:rPr lang="en-US" sz="3700">
                <a:solidFill>
                  <a:srgbClr val="FFFFFF"/>
                </a:solidFill>
                <a:latin typeface="Canva Sans 1 Bold"/>
              </a:rPr>
              <a:t> Smart Irrigation Systems</a:t>
            </a:r>
          </a:p>
          <a:p>
            <a:pPr marL="798838" lvl="1" indent="-399419" algn="l">
              <a:lnSpc>
                <a:spcPts val="5180"/>
              </a:lnSpc>
              <a:buFont typeface="Arial"/>
              <a:buChar char="•"/>
            </a:pPr>
            <a:r>
              <a:rPr lang="en-US" sz="3700">
                <a:solidFill>
                  <a:srgbClr val="FFFFFF"/>
                </a:solidFill>
                <a:latin typeface="Canva Sans 1"/>
              </a:rPr>
              <a:t>Water Demand: Agriculture accounts for 70% of global water consumption.</a:t>
            </a:r>
          </a:p>
          <a:p>
            <a:pPr marL="798838" lvl="1" indent="-399419" algn="l">
              <a:lnSpc>
                <a:spcPts val="5180"/>
              </a:lnSpc>
              <a:buFont typeface="Arial"/>
              <a:buChar char="•"/>
            </a:pPr>
            <a:r>
              <a:rPr lang="en-US" sz="3700">
                <a:solidFill>
                  <a:srgbClr val="FFFFFF"/>
                </a:solidFill>
                <a:latin typeface="Canva Sans 1"/>
              </a:rPr>
              <a:t>Modern Systems: Networked sensors, microcontrollers, actuators.</a:t>
            </a:r>
          </a:p>
          <a:p>
            <a:pPr marL="798838" lvl="1" indent="-399419" algn="l">
              <a:lnSpc>
                <a:spcPts val="5180"/>
              </a:lnSpc>
              <a:buFont typeface="Arial"/>
              <a:buChar char="•"/>
            </a:pPr>
            <a:r>
              <a:rPr lang="en-US" sz="3700">
                <a:solidFill>
                  <a:srgbClr val="FFFFFF"/>
                </a:solidFill>
                <a:latin typeface="Canva Sans 1"/>
              </a:rPr>
              <a:t>Implementation: Soil moisture sensors, data analysis, automated irrigation.</a:t>
            </a:r>
          </a:p>
          <a:p>
            <a:pPr algn="l">
              <a:lnSpc>
                <a:spcPts val="5180"/>
              </a:lnSpc>
            </a:pPr>
            <a:endParaRPr lang="en-US" sz="3700">
              <a:solidFill>
                <a:srgbClr val="FFFFFF"/>
              </a:solidFill>
              <a:latin typeface="Canva Sans 1"/>
            </a:endParaRPr>
          </a:p>
        </p:txBody>
      </p:sp>
      <p:sp>
        <p:nvSpPr>
          <p:cNvPr id="3" name="Freeform 3"/>
          <p:cNvSpPr/>
          <p:nvPr/>
        </p:nvSpPr>
        <p:spPr>
          <a:xfrm>
            <a:off x="13584500" y="640038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835574" y="443334"/>
            <a:ext cx="800844"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13/32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222" b="-5222"/>
            </a:stretch>
          </a:blipFill>
        </p:spPr>
      </p:sp>
      <p:grpSp>
        <p:nvGrpSpPr>
          <p:cNvPr id="3" name="Group 3"/>
          <p:cNvGrpSpPr/>
          <p:nvPr/>
        </p:nvGrpSpPr>
        <p:grpSpPr>
          <a:xfrm>
            <a:off x="1028700" y="1377153"/>
            <a:ext cx="15778915" cy="4924224"/>
            <a:chOff x="0" y="0"/>
            <a:chExt cx="21038553" cy="6565632"/>
          </a:xfrm>
        </p:grpSpPr>
        <p:sp>
          <p:nvSpPr>
            <p:cNvPr id="4" name="TextBox 4"/>
            <p:cNvSpPr txBox="1"/>
            <p:nvPr/>
          </p:nvSpPr>
          <p:spPr>
            <a:xfrm>
              <a:off x="0" y="1322355"/>
              <a:ext cx="21038553" cy="5243419"/>
            </a:xfrm>
            <a:prstGeom prst="rect">
              <a:avLst/>
            </a:prstGeom>
          </p:spPr>
          <p:txBody>
            <a:bodyPr lIns="0" tIns="0" rIns="0" bIns="0" rtlCol="0" anchor="t">
              <a:spAutoFit/>
            </a:bodyPr>
            <a:lstStyle/>
            <a:p>
              <a:pPr algn="ctr">
                <a:lnSpc>
                  <a:spcPts val="7727"/>
                </a:lnSpc>
              </a:pPr>
              <a:r>
                <a:rPr lang="en-US" sz="6439">
                  <a:solidFill>
                    <a:srgbClr val="48FFC2"/>
                  </a:solidFill>
                  <a:latin typeface="Inter Bold"/>
                </a:rPr>
                <a:t>Predicting the Impact of Internet of Things on the Value Added for the Agriculture Sector in Iran Using Mathematical Methods</a:t>
              </a:r>
            </a:p>
          </p:txBody>
        </p:sp>
        <p:sp>
          <p:nvSpPr>
            <p:cNvPr id="5" name="TextBox 5"/>
            <p:cNvSpPr txBox="1"/>
            <p:nvPr/>
          </p:nvSpPr>
          <p:spPr>
            <a:xfrm>
              <a:off x="3368763" y="-28575"/>
              <a:ext cx="14301028" cy="547194"/>
            </a:xfrm>
            <a:prstGeom prst="rect">
              <a:avLst/>
            </a:prstGeom>
          </p:spPr>
          <p:txBody>
            <a:bodyPr lIns="0" tIns="0" rIns="0" bIns="0" rtlCol="0" anchor="t">
              <a:spAutoFit/>
            </a:bodyPr>
            <a:lstStyle/>
            <a:p>
              <a:pPr marL="0" lvl="0" indent="0" algn="ctr">
                <a:lnSpc>
                  <a:spcPts val="3348"/>
                </a:lnSpc>
                <a:spcBef>
                  <a:spcPct val="0"/>
                </a:spcBef>
              </a:pPr>
              <a:endParaRPr/>
            </a:p>
          </p:txBody>
        </p:sp>
      </p:grpSp>
      <p:sp>
        <p:nvSpPr>
          <p:cNvPr id="6" name="TextBox 6"/>
          <p:cNvSpPr txBox="1"/>
          <p:nvPr/>
        </p:nvSpPr>
        <p:spPr>
          <a:xfrm>
            <a:off x="7853288" y="6830786"/>
            <a:ext cx="2581424" cy="573406"/>
          </a:xfrm>
          <a:prstGeom prst="rect">
            <a:avLst/>
          </a:prstGeom>
        </p:spPr>
        <p:txBody>
          <a:bodyPr lIns="0" tIns="0" rIns="0" bIns="0" rtlCol="0" anchor="t">
            <a:spAutoFit/>
          </a:bodyPr>
          <a:lstStyle/>
          <a:p>
            <a:pPr algn="ctr">
              <a:lnSpc>
                <a:spcPts val="4619"/>
              </a:lnSpc>
              <a:spcBef>
                <a:spcPct val="0"/>
              </a:spcBef>
            </a:pPr>
            <a:r>
              <a:rPr lang="en-US" sz="3299">
                <a:solidFill>
                  <a:srgbClr val="FFFFFF"/>
                </a:solidFill>
                <a:latin typeface="Inter"/>
              </a:rPr>
              <a:t>Case Study 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500A"/>
        </a:solidFill>
        <a:effectLst/>
      </p:bgPr>
    </p:bg>
    <p:spTree>
      <p:nvGrpSpPr>
        <p:cNvPr id="1" name=""/>
        <p:cNvGrpSpPr/>
        <p:nvPr/>
      </p:nvGrpSpPr>
      <p:grpSpPr>
        <a:xfrm>
          <a:off x="0" y="0"/>
          <a:ext cx="0" cy="0"/>
          <a:chOff x="0" y="0"/>
          <a:chExt cx="0" cy="0"/>
        </a:xfrm>
      </p:grpSpPr>
      <p:grpSp>
        <p:nvGrpSpPr>
          <p:cNvPr id="2" name="Group 2"/>
          <p:cNvGrpSpPr/>
          <p:nvPr/>
        </p:nvGrpSpPr>
        <p:grpSpPr>
          <a:xfrm>
            <a:off x="-303122" y="0"/>
            <a:ext cx="18894244" cy="3048052"/>
            <a:chOff x="0" y="0"/>
            <a:chExt cx="25192325" cy="4064069"/>
          </a:xfrm>
        </p:grpSpPr>
        <p:pic>
          <p:nvPicPr>
            <p:cNvPr id="3" name="Picture 3"/>
            <p:cNvPicPr>
              <a:picLocks noChangeAspect="1"/>
            </p:cNvPicPr>
            <p:nvPr/>
          </p:nvPicPr>
          <p:blipFill>
            <a:blip r:embed="rId2"/>
            <a:srcRect t="35660" b="35660"/>
            <a:stretch>
              <a:fillRect/>
            </a:stretch>
          </p:blipFill>
          <p:spPr>
            <a:xfrm>
              <a:off x="0" y="0"/>
              <a:ext cx="25192325" cy="4064069"/>
            </a:xfrm>
            <a:prstGeom prst="rect">
              <a:avLst/>
            </a:prstGeom>
          </p:spPr>
        </p:pic>
      </p:grpSp>
      <p:grpSp>
        <p:nvGrpSpPr>
          <p:cNvPr id="4" name="Group 4"/>
          <p:cNvGrpSpPr/>
          <p:nvPr/>
        </p:nvGrpSpPr>
        <p:grpSpPr>
          <a:xfrm>
            <a:off x="16897448" y="-424371"/>
            <a:ext cx="526099" cy="5297628"/>
            <a:chOff x="0" y="0"/>
            <a:chExt cx="138561" cy="1395260"/>
          </a:xfrm>
        </p:grpSpPr>
        <p:sp>
          <p:nvSpPr>
            <p:cNvPr id="5" name="Freeform 5"/>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6" name="TextBox 6"/>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0" y="3511342"/>
            <a:ext cx="7054483" cy="979173"/>
          </a:xfrm>
          <a:prstGeom prst="rect">
            <a:avLst/>
          </a:prstGeom>
        </p:spPr>
        <p:txBody>
          <a:bodyPr lIns="0" tIns="0" rIns="0" bIns="0" rtlCol="0" anchor="t">
            <a:spAutoFit/>
          </a:bodyPr>
          <a:lstStyle/>
          <a:p>
            <a:pPr algn="ctr">
              <a:lnSpc>
                <a:spcPts val="7979"/>
              </a:lnSpc>
              <a:spcBef>
                <a:spcPct val="0"/>
              </a:spcBef>
            </a:pPr>
            <a:r>
              <a:rPr lang="en-US" sz="5699">
                <a:solidFill>
                  <a:srgbClr val="FFFFFF"/>
                </a:solidFill>
                <a:latin typeface="Inter Bold"/>
              </a:rPr>
              <a:t>Introduction</a:t>
            </a:r>
          </a:p>
        </p:txBody>
      </p:sp>
      <p:sp>
        <p:nvSpPr>
          <p:cNvPr id="8" name="TextBox 8"/>
          <p:cNvSpPr txBox="1"/>
          <p:nvPr/>
        </p:nvSpPr>
        <p:spPr>
          <a:xfrm>
            <a:off x="864454" y="5617790"/>
            <a:ext cx="7657777" cy="1893705"/>
          </a:xfrm>
          <a:prstGeom prst="rect">
            <a:avLst/>
          </a:prstGeom>
        </p:spPr>
        <p:txBody>
          <a:bodyPr lIns="0" tIns="0" rIns="0" bIns="0" rtlCol="0" anchor="t">
            <a:spAutoFit/>
          </a:bodyPr>
          <a:lstStyle/>
          <a:p>
            <a:pPr marL="581780" lvl="1" indent="-290890" algn="l">
              <a:lnSpc>
                <a:spcPts val="3772"/>
              </a:lnSpc>
              <a:buFont typeface="Arial"/>
              <a:buChar char="•"/>
            </a:pPr>
            <a:r>
              <a:rPr lang="en-US" sz="2694">
                <a:solidFill>
                  <a:srgbClr val="FFFFFF"/>
                </a:solidFill>
                <a:latin typeface="Inter Bold"/>
              </a:rPr>
              <a:t>Context:</a:t>
            </a:r>
            <a:r>
              <a:rPr lang="en-US" sz="2694">
                <a:solidFill>
                  <a:srgbClr val="FFFFFF"/>
                </a:solidFill>
                <a:latin typeface="Inter"/>
              </a:rPr>
              <a:t> Iran faces significant water shortages, exacerbated by climate change, inefficient management, and excessive consumption.</a:t>
            </a:r>
          </a:p>
        </p:txBody>
      </p:sp>
      <p:sp>
        <p:nvSpPr>
          <p:cNvPr id="9" name="TextBox 9"/>
          <p:cNvSpPr txBox="1"/>
          <p:nvPr/>
        </p:nvSpPr>
        <p:spPr>
          <a:xfrm>
            <a:off x="9144000" y="5617790"/>
            <a:ext cx="7657777" cy="1893705"/>
          </a:xfrm>
          <a:prstGeom prst="rect">
            <a:avLst/>
          </a:prstGeom>
        </p:spPr>
        <p:txBody>
          <a:bodyPr lIns="0" tIns="0" rIns="0" bIns="0" rtlCol="0" anchor="t">
            <a:spAutoFit/>
          </a:bodyPr>
          <a:lstStyle/>
          <a:p>
            <a:pPr marL="581780" lvl="1" indent="-290890" algn="l">
              <a:lnSpc>
                <a:spcPts val="3772"/>
              </a:lnSpc>
              <a:buFont typeface="Arial"/>
              <a:buChar char="•"/>
            </a:pPr>
            <a:r>
              <a:rPr lang="en-US" sz="2694">
                <a:solidFill>
                  <a:srgbClr val="FFFFFF"/>
                </a:solidFill>
                <a:latin typeface="Inter Bold"/>
              </a:rPr>
              <a:t>Objective:</a:t>
            </a:r>
            <a:r>
              <a:rPr lang="en-US" sz="2694">
                <a:solidFill>
                  <a:srgbClr val="FFFFFF"/>
                </a:solidFill>
                <a:latin typeface="Inter"/>
              </a:rPr>
              <a:t> To investigate the economic impact of implementing IoT technology, specifically smart irrigation, in Iran's agriculture sector.</a:t>
            </a:r>
          </a:p>
        </p:txBody>
      </p:sp>
      <p:sp>
        <p:nvSpPr>
          <p:cNvPr id="10" name="TextBox 10"/>
          <p:cNvSpPr txBox="1"/>
          <p:nvPr/>
        </p:nvSpPr>
        <p:spPr>
          <a:xfrm>
            <a:off x="15833937" y="443334"/>
            <a:ext cx="804118" cy="396240"/>
          </a:xfrm>
          <a:prstGeom prst="rect">
            <a:avLst/>
          </a:prstGeom>
        </p:spPr>
        <p:txBody>
          <a:bodyPr lIns="0" tIns="0" rIns="0" bIns="0" rtlCol="0" anchor="t">
            <a:spAutoFit/>
          </a:bodyPr>
          <a:lstStyle/>
          <a:p>
            <a:pPr algn="ctr">
              <a:lnSpc>
                <a:spcPts val="3359"/>
              </a:lnSpc>
            </a:pPr>
            <a:r>
              <a:rPr lang="en-US" sz="2400">
                <a:solidFill>
                  <a:srgbClr val="FDF300"/>
                </a:solidFill>
                <a:latin typeface="Canva Sans 1"/>
              </a:rPr>
              <a:t>15/32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785811" cy="10287000"/>
            <a:chOff x="0" y="0"/>
            <a:chExt cx="7714415" cy="13716000"/>
          </a:xfrm>
        </p:grpSpPr>
        <p:pic>
          <p:nvPicPr>
            <p:cNvPr id="3" name="Picture 3"/>
            <p:cNvPicPr>
              <a:picLocks noChangeAspect="1"/>
            </p:cNvPicPr>
            <p:nvPr/>
          </p:nvPicPr>
          <p:blipFill>
            <a:blip r:embed="rId2"/>
            <a:srcRect l="21729" r="21729"/>
            <a:stretch>
              <a:fillRect/>
            </a:stretch>
          </p:blipFill>
          <p:spPr>
            <a:xfrm>
              <a:off x="0" y="0"/>
              <a:ext cx="7714415" cy="9101667"/>
            </a:xfrm>
            <a:prstGeom prst="rect">
              <a:avLst/>
            </a:prstGeom>
          </p:spPr>
        </p:pic>
        <p:pic>
          <p:nvPicPr>
            <p:cNvPr id="4" name="Picture 4"/>
            <p:cNvPicPr>
              <a:picLocks noChangeAspect="1"/>
            </p:cNvPicPr>
            <p:nvPr/>
          </p:nvPicPr>
          <p:blipFill>
            <a:blip r:embed="rId3"/>
            <a:srcRect t="5756" b="5756"/>
            <a:stretch>
              <a:fillRect/>
            </a:stretch>
          </p:blipFill>
          <p:spPr>
            <a:xfrm>
              <a:off x="0" y="9165167"/>
              <a:ext cx="7714415" cy="4550833"/>
            </a:xfrm>
            <a:prstGeom prst="rect">
              <a:avLst/>
            </a:prstGeom>
          </p:spPr>
        </p:pic>
      </p:grpSp>
      <p:grpSp>
        <p:nvGrpSpPr>
          <p:cNvPr id="5" name="Group 5"/>
          <p:cNvGrpSpPr/>
          <p:nvPr/>
        </p:nvGrpSpPr>
        <p:grpSpPr>
          <a:xfrm>
            <a:off x="6864411" y="1028700"/>
            <a:ext cx="10394889" cy="3660994"/>
            <a:chOff x="0" y="0"/>
            <a:chExt cx="13859852" cy="4881326"/>
          </a:xfrm>
        </p:grpSpPr>
        <p:sp>
          <p:nvSpPr>
            <p:cNvPr id="6" name="TextBox 6"/>
            <p:cNvSpPr txBox="1"/>
            <p:nvPr/>
          </p:nvSpPr>
          <p:spPr>
            <a:xfrm>
              <a:off x="0" y="-38100"/>
              <a:ext cx="13859852" cy="682413"/>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9145"/>
                  </a:solidFill>
                  <a:latin typeface="Inter Bold"/>
                </a:rPr>
                <a:t>Background on Iran's Agriculture</a:t>
              </a:r>
            </a:p>
          </p:txBody>
        </p:sp>
        <p:sp>
          <p:nvSpPr>
            <p:cNvPr id="7" name="TextBox 7"/>
            <p:cNvSpPr txBox="1"/>
            <p:nvPr/>
          </p:nvSpPr>
          <p:spPr>
            <a:xfrm>
              <a:off x="0" y="1714580"/>
              <a:ext cx="13859852" cy="3166745"/>
            </a:xfrm>
            <a:prstGeom prst="rect">
              <a:avLst/>
            </a:prstGeom>
          </p:spPr>
          <p:txBody>
            <a:bodyPr lIns="0" tIns="0" rIns="0" bIns="0" rtlCol="0" anchor="t">
              <a:spAutoFit/>
            </a:bodyPr>
            <a:lstStyle/>
            <a:p>
              <a:pPr marL="582927" lvl="1" indent="-291463" algn="l">
                <a:lnSpc>
                  <a:spcPts val="4049"/>
                </a:lnSpc>
                <a:buFont typeface="Arial"/>
                <a:buChar char="•"/>
              </a:pPr>
              <a:r>
                <a:rPr lang="en-US" sz="2699">
                  <a:solidFill>
                    <a:srgbClr val="00500A"/>
                  </a:solidFill>
                  <a:latin typeface="Inter Bold"/>
                </a:rPr>
                <a:t>Water Resources:</a:t>
              </a:r>
              <a:r>
                <a:rPr lang="en-US" sz="2699">
                  <a:solidFill>
                    <a:srgbClr val="00500A"/>
                  </a:solidFill>
                  <a:latin typeface="Inter"/>
                </a:rPr>
                <a:t> Iran has limited freshwater resources, with 92.2% used in agriculture.</a:t>
              </a:r>
            </a:p>
            <a:p>
              <a:pPr marL="582927" lvl="1" indent="-291463" algn="l">
                <a:lnSpc>
                  <a:spcPts val="4049"/>
                </a:lnSpc>
                <a:buFont typeface="Arial"/>
                <a:buChar char="•"/>
              </a:pPr>
              <a:r>
                <a:rPr lang="en-US" sz="2699">
                  <a:solidFill>
                    <a:srgbClr val="00500A"/>
                  </a:solidFill>
                  <a:latin typeface="Inter Bold"/>
                </a:rPr>
                <a:t>Agricultural Efficiency:</a:t>
              </a:r>
              <a:r>
                <a:rPr lang="en-US" sz="2699">
                  <a:solidFill>
                    <a:srgbClr val="00500A"/>
                  </a:solidFill>
                  <a:latin typeface="Inter"/>
                </a:rPr>
                <a:t> Iran's agricultural productivity is low compared to similar climates.</a:t>
              </a:r>
            </a:p>
            <a:p>
              <a:pPr algn="l">
                <a:lnSpc>
                  <a:spcPts val="3000"/>
                </a:lnSpc>
              </a:pPr>
              <a:endParaRPr lang="en-US" sz="2699">
                <a:solidFill>
                  <a:srgbClr val="00500A"/>
                </a:solidFill>
                <a:latin typeface="Inter"/>
              </a:endParaRPr>
            </a:p>
          </p:txBody>
        </p:sp>
      </p:grpSp>
      <p:grpSp>
        <p:nvGrpSpPr>
          <p:cNvPr id="8" name="Group 8"/>
          <p:cNvGrpSpPr/>
          <p:nvPr/>
        </p:nvGrpSpPr>
        <p:grpSpPr>
          <a:xfrm>
            <a:off x="502601" y="5185864"/>
            <a:ext cx="526099" cy="5297628"/>
            <a:chOff x="0" y="0"/>
            <a:chExt cx="138561" cy="1395260"/>
          </a:xfrm>
        </p:grpSpPr>
        <p:sp>
          <p:nvSpPr>
            <p:cNvPr id="9" name="Freeform 9"/>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10" name="TextBox 10"/>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6864411" y="4970103"/>
            <a:ext cx="10394889" cy="3660994"/>
            <a:chOff x="0" y="0"/>
            <a:chExt cx="13859852" cy="4881326"/>
          </a:xfrm>
        </p:grpSpPr>
        <p:sp>
          <p:nvSpPr>
            <p:cNvPr id="12" name="TextBox 12"/>
            <p:cNvSpPr txBox="1"/>
            <p:nvPr/>
          </p:nvSpPr>
          <p:spPr>
            <a:xfrm>
              <a:off x="0" y="-38100"/>
              <a:ext cx="13859852" cy="682413"/>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9145"/>
                  </a:solidFill>
                  <a:latin typeface="Inter Bold"/>
                </a:rPr>
                <a:t>Internet of Things (IoT) in Agriculture</a:t>
              </a:r>
            </a:p>
          </p:txBody>
        </p:sp>
        <p:sp>
          <p:nvSpPr>
            <p:cNvPr id="13" name="TextBox 13"/>
            <p:cNvSpPr txBox="1"/>
            <p:nvPr/>
          </p:nvSpPr>
          <p:spPr>
            <a:xfrm>
              <a:off x="0" y="1714580"/>
              <a:ext cx="13859852" cy="3166745"/>
            </a:xfrm>
            <a:prstGeom prst="rect">
              <a:avLst/>
            </a:prstGeom>
          </p:spPr>
          <p:txBody>
            <a:bodyPr lIns="0" tIns="0" rIns="0" bIns="0" rtlCol="0" anchor="t">
              <a:spAutoFit/>
            </a:bodyPr>
            <a:lstStyle/>
            <a:p>
              <a:pPr marL="582927" lvl="1" indent="-291463" algn="l">
                <a:lnSpc>
                  <a:spcPts val="4049"/>
                </a:lnSpc>
                <a:buFont typeface="Arial"/>
                <a:buChar char="•"/>
              </a:pPr>
              <a:r>
                <a:rPr lang="en-US" sz="2699">
                  <a:solidFill>
                    <a:srgbClr val="00500A"/>
                  </a:solidFill>
                  <a:latin typeface="Inter Bold"/>
                </a:rPr>
                <a:t>IoT Definition: </a:t>
              </a:r>
              <a:r>
                <a:rPr lang="en-US" sz="2699">
                  <a:solidFill>
                    <a:srgbClr val="00500A"/>
                  </a:solidFill>
                  <a:latin typeface="Inter"/>
                </a:rPr>
                <a:t>IoT consists of interconnected devices that communicate and collect data to optimize</a:t>
              </a:r>
              <a:r>
                <a:rPr lang="en-US" sz="2699">
                  <a:solidFill>
                    <a:srgbClr val="00500A"/>
                  </a:solidFill>
                  <a:latin typeface="Inter Bold"/>
                </a:rPr>
                <a:t> </a:t>
              </a:r>
              <a:r>
                <a:rPr lang="en-US" sz="2699">
                  <a:solidFill>
                    <a:srgbClr val="00500A"/>
                  </a:solidFill>
                  <a:latin typeface="Inter"/>
                </a:rPr>
                <a:t>operations.</a:t>
              </a:r>
            </a:p>
            <a:p>
              <a:pPr marL="582927" lvl="1" indent="-291463" algn="l">
                <a:lnSpc>
                  <a:spcPts val="4049"/>
                </a:lnSpc>
                <a:buFont typeface="Arial"/>
                <a:buChar char="•"/>
              </a:pPr>
              <a:r>
                <a:rPr lang="en-US" sz="2699">
                  <a:solidFill>
                    <a:srgbClr val="00500A"/>
                  </a:solidFill>
                  <a:latin typeface="Inter Bold"/>
                </a:rPr>
                <a:t>Application:</a:t>
              </a:r>
              <a:r>
                <a:rPr lang="en-US" sz="2699">
                  <a:solidFill>
                    <a:srgbClr val="00500A"/>
                  </a:solidFill>
                  <a:latin typeface="Inter"/>
                </a:rPr>
                <a:t> In agriculture, IoT is used for smart irrigation, machinery control, and livestock tracking.</a:t>
              </a:r>
            </a:p>
            <a:p>
              <a:pPr algn="l">
                <a:lnSpc>
                  <a:spcPts val="3000"/>
                </a:lnSpc>
              </a:pPr>
              <a:endParaRPr lang="en-US" sz="2699">
                <a:solidFill>
                  <a:srgbClr val="00500A"/>
                </a:solidFill>
                <a:latin typeface="Inter"/>
              </a:endParaRPr>
            </a:p>
          </p:txBody>
        </p:sp>
      </p:grpSp>
      <p:sp>
        <p:nvSpPr>
          <p:cNvPr id="14" name="TextBox 14"/>
          <p:cNvSpPr txBox="1"/>
          <p:nvPr/>
        </p:nvSpPr>
        <p:spPr>
          <a:xfrm>
            <a:off x="15825975" y="443334"/>
            <a:ext cx="820043"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16/32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3" name="Picture 3"/>
          <p:cNvPicPr>
            <a:picLocks noChangeAspect="1"/>
          </p:cNvPicPr>
          <p:nvPr/>
        </p:nvPicPr>
        <p:blipFill>
          <a:blip r:embed="rId3"/>
          <a:stretch>
            <a:fillRect/>
          </a:stretch>
        </p:blipFill>
        <p:spPr>
          <a:xfrm>
            <a:off x="1329426" y="4911039"/>
            <a:ext cx="6557231" cy="1420734"/>
          </a:xfrm>
          <a:prstGeom prst="rect">
            <a:avLst/>
          </a:prstGeom>
        </p:spPr>
      </p:pic>
      <p:sp>
        <p:nvSpPr>
          <p:cNvPr id="4" name="AutoShape 4"/>
          <p:cNvSpPr/>
          <p:nvPr/>
        </p:nvSpPr>
        <p:spPr>
          <a:xfrm>
            <a:off x="9163050" y="2473425"/>
            <a:ext cx="0" cy="7549573"/>
          </a:xfrm>
          <a:prstGeom prst="line">
            <a:avLst/>
          </a:prstGeom>
          <a:ln w="19050" cap="flat">
            <a:solidFill>
              <a:srgbClr val="FFFACD"/>
            </a:solidFill>
            <a:prstDash val="solid"/>
            <a:headEnd type="none" w="sm" len="sm"/>
            <a:tailEnd type="none" w="sm" len="sm"/>
          </a:ln>
        </p:spPr>
      </p:sp>
      <p:sp>
        <p:nvSpPr>
          <p:cNvPr id="5" name="Freeform 5"/>
          <p:cNvSpPr/>
          <p:nvPr/>
        </p:nvSpPr>
        <p:spPr>
          <a:xfrm>
            <a:off x="3454445" y="2473425"/>
            <a:ext cx="1667735" cy="2618344"/>
          </a:xfrm>
          <a:custGeom>
            <a:avLst/>
            <a:gdLst/>
            <a:ahLst/>
            <a:cxnLst/>
            <a:rect l="l" t="t" r="r" b="b"/>
            <a:pathLst>
              <a:path w="1667735" h="2618344">
                <a:moveTo>
                  <a:pt x="0" y="0"/>
                </a:moveTo>
                <a:lnTo>
                  <a:pt x="1667735" y="0"/>
                </a:lnTo>
                <a:lnTo>
                  <a:pt x="1667735" y="2618344"/>
                </a:lnTo>
                <a:lnTo>
                  <a:pt x="0" y="2618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887507" y="2473425"/>
            <a:ext cx="3608215" cy="3608215"/>
          </a:xfrm>
          <a:custGeom>
            <a:avLst/>
            <a:gdLst/>
            <a:ahLst/>
            <a:cxnLst/>
            <a:rect l="l" t="t" r="r" b="b"/>
            <a:pathLst>
              <a:path w="3608215" h="3608215">
                <a:moveTo>
                  <a:pt x="0" y="0"/>
                </a:moveTo>
                <a:lnTo>
                  <a:pt x="3608215" y="0"/>
                </a:lnTo>
                <a:lnTo>
                  <a:pt x="3608215" y="3608215"/>
                </a:lnTo>
                <a:lnTo>
                  <a:pt x="0" y="3608215"/>
                </a:lnTo>
                <a:lnTo>
                  <a:pt x="0" y="0"/>
                </a:lnTo>
                <a:close/>
              </a:path>
            </a:pathLst>
          </a:custGeom>
          <a:blipFill>
            <a:blip r:embed="rId6"/>
            <a:stretch>
              <a:fillRect/>
            </a:stretch>
          </a:blipFill>
        </p:spPr>
      </p:sp>
      <p:grpSp>
        <p:nvGrpSpPr>
          <p:cNvPr id="7" name="Group 7"/>
          <p:cNvGrpSpPr/>
          <p:nvPr/>
        </p:nvGrpSpPr>
        <p:grpSpPr>
          <a:xfrm>
            <a:off x="1414762" y="6294305"/>
            <a:ext cx="6386560" cy="2730131"/>
            <a:chOff x="0" y="0"/>
            <a:chExt cx="8515414" cy="3640175"/>
          </a:xfrm>
        </p:grpSpPr>
        <p:sp>
          <p:nvSpPr>
            <p:cNvPr id="8" name="TextBox 8"/>
            <p:cNvSpPr txBox="1"/>
            <p:nvPr/>
          </p:nvSpPr>
          <p:spPr>
            <a:xfrm>
              <a:off x="38746" y="-9525"/>
              <a:ext cx="8437922" cy="2282825"/>
            </a:xfrm>
            <a:prstGeom prst="rect">
              <a:avLst/>
            </a:prstGeom>
          </p:spPr>
          <p:txBody>
            <a:bodyPr lIns="0" tIns="0" rIns="0" bIns="0" rtlCol="0" anchor="t">
              <a:spAutoFit/>
            </a:bodyPr>
            <a:lstStyle/>
            <a:p>
              <a:pPr algn="ctr">
                <a:lnSpc>
                  <a:spcPts val="13467"/>
                </a:lnSpc>
              </a:pPr>
              <a:r>
                <a:rPr lang="en-US" sz="11222">
                  <a:solidFill>
                    <a:srgbClr val="FFFACD"/>
                  </a:solidFill>
                  <a:latin typeface="Inter Bold"/>
                </a:rPr>
                <a:t>20-40%</a:t>
              </a:r>
            </a:p>
          </p:txBody>
        </p:sp>
        <p:sp>
          <p:nvSpPr>
            <p:cNvPr id="9" name="TextBox 9"/>
            <p:cNvSpPr txBox="1"/>
            <p:nvPr/>
          </p:nvSpPr>
          <p:spPr>
            <a:xfrm>
              <a:off x="0" y="2257425"/>
              <a:ext cx="8515414" cy="1382750"/>
            </a:xfrm>
            <a:prstGeom prst="rect">
              <a:avLst/>
            </a:prstGeom>
          </p:spPr>
          <p:txBody>
            <a:bodyPr lIns="0" tIns="0" rIns="0" bIns="0" rtlCol="0" anchor="t">
              <a:spAutoFit/>
            </a:bodyPr>
            <a:lstStyle/>
            <a:p>
              <a:pPr marL="0" lvl="0" indent="0" algn="ctr">
                <a:lnSpc>
                  <a:spcPts val="4195"/>
                </a:lnSpc>
                <a:spcBef>
                  <a:spcPct val="0"/>
                </a:spcBef>
              </a:pPr>
              <a:r>
                <a:rPr lang="en-US" sz="3227">
                  <a:solidFill>
                    <a:srgbClr val="FFFACD"/>
                  </a:solidFill>
                  <a:latin typeface="Inter Bold"/>
                </a:rPr>
                <a:t>Reduction of water consumption </a:t>
              </a:r>
            </a:p>
          </p:txBody>
        </p:sp>
      </p:grpSp>
      <p:grpSp>
        <p:nvGrpSpPr>
          <p:cNvPr id="10" name="Group 10"/>
          <p:cNvGrpSpPr/>
          <p:nvPr/>
        </p:nvGrpSpPr>
        <p:grpSpPr>
          <a:xfrm>
            <a:off x="10525125" y="6565265"/>
            <a:ext cx="6332978" cy="2188210"/>
            <a:chOff x="0" y="0"/>
            <a:chExt cx="8443971" cy="2917613"/>
          </a:xfrm>
        </p:grpSpPr>
        <p:sp>
          <p:nvSpPr>
            <p:cNvPr id="11" name="TextBox 11"/>
            <p:cNvSpPr txBox="1"/>
            <p:nvPr/>
          </p:nvSpPr>
          <p:spPr>
            <a:xfrm>
              <a:off x="38421" y="-9525"/>
              <a:ext cx="8367129" cy="2282825"/>
            </a:xfrm>
            <a:prstGeom prst="rect">
              <a:avLst/>
            </a:prstGeom>
          </p:spPr>
          <p:txBody>
            <a:bodyPr lIns="0" tIns="0" rIns="0" bIns="0" rtlCol="0" anchor="t">
              <a:spAutoFit/>
            </a:bodyPr>
            <a:lstStyle/>
            <a:p>
              <a:pPr algn="ctr">
                <a:lnSpc>
                  <a:spcPts val="13439"/>
                </a:lnSpc>
              </a:pPr>
              <a:r>
                <a:rPr lang="en-US" sz="11199">
                  <a:solidFill>
                    <a:srgbClr val="FFFACD"/>
                  </a:solidFill>
                  <a:latin typeface="Inter Bold"/>
                </a:rPr>
                <a:t>20%</a:t>
              </a:r>
            </a:p>
          </p:txBody>
        </p:sp>
        <p:sp>
          <p:nvSpPr>
            <p:cNvPr id="12" name="TextBox 12"/>
            <p:cNvSpPr txBox="1"/>
            <p:nvPr/>
          </p:nvSpPr>
          <p:spPr>
            <a:xfrm>
              <a:off x="0" y="2235200"/>
              <a:ext cx="8443971" cy="682413"/>
            </a:xfrm>
            <a:prstGeom prst="rect">
              <a:avLst/>
            </a:prstGeom>
          </p:spPr>
          <p:txBody>
            <a:bodyPr lIns="0" tIns="0" rIns="0" bIns="0" rtlCol="0" anchor="t">
              <a:spAutoFit/>
            </a:bodyPr>
            <a:lstStyle/>
            <a:p>
              <a:pPr marL="0" lvl="0" indent="0" algn="ctr">
                <a:lnSpc>
                  <a:spcPts val="4160"/>
                </a:lnSpc>
                <a:spcBef>
                  <a:spcPct val="0"/>
                </a:spcBef>
              </a:pPr>
              <a:r>
                <a:rPr lang="en-US" sz="3200">
                  <a:solidFill>
                    <a:srgbClr val="FFFACD"/>
                  </a:solidFill>
                  <a:latin typeface="Inter Bold"/>
                </a:rPr>
                <a:t>Increases agricultural yields </a:t>
              </a:r>
            </a:p>
          </p:txBody>
        </p:sp>
      </p:grpSp>
      <p:sp>
        <p:nvSpPr>
          <p:cNvPr id="13" name="TextBox 13"/>
          <p:cNvSpPr txBox="1"/>
          <p:nvPr/>
        </p:nvSpPr>
        <p:spPr>
          <a:xfrm>
            <a:off x="5122180" y="49530"/>
            <a:ext cx="8062689" cy="979170"/>
          </a:xfrm>
          <a:prstGeom prst="rect">
            <a:avLst/>
          </a:prstGeom>
        </p:spPr>
        <p:txBody>
          <a:bodyPr lIns="0" tIns="0" rIns="0" bIns="0" rtlCol="0" anchor="t">
            <a:spAutoFit/>
          </a:bodyPr>
          <a:lstStyle/>
          <a:p>
            <a:pPr algn="ctr">
              <a:lnSpc>
                <a:spcPts val="7980"/>
              </a:lnSpc>
              <a:spcBef>
                <a:spcPct val="0"/>
              </a:spcBef>
            </a:pPr>
            <a:r>
              <a:rPr lang="en-US" sz="5700">
                <a:solidFill>
                  <a:srgbClr val="FFFACD"/>
                </a:solidFill>
                <a:latin typeface="Inter"/>
              </a:rPr>
              <a:t>Smart Irrigation System</a:t>
            </a:r>
          </a:p>
        </p:txBody>
      </p:sp>
      <p:sp>
        <p:nvSpPr>
          <p:cNvPr id="14" name="TextBox 14"/>
          <p:cNvSpPr txBox="1"/>
          <p:nvPr/>
        </p:nvSpPr>
        <p:spPr>
          <a:xfrm>
            <a:off x="733053" y="1306615"/>
            <a:ext cx="16821894" cy="397416"/>
          </a:xfrm>
          <a:prstGeom prst="rect">
            <a:avLst/>
          </a:prstGeom>
        </p:spPr>
        <p:txBody>
          <a:bodyPr lIns="0" tIns="0" rIns="0" bIns="0" rtlCol="0" anchor="t">
            <a:spAutoFit/>
          </a:bodyPr>
          <a:lstStyle/>
          <a:p>
            <a:pPr algn="l">
              <a:lnSpc>
                <a:spcPts val="3295"/>
              </a:lnSpc>
              <a:spcBef>
                <a:spcPct val="0"/>
              </a:spcBef>
            </a:pPr>
            <a:r>
              <a:rPr lang="en-US" sz="2353">
                <a:solidFill>
                  <a:srgbClr val="FFFACD"/>
                </a:solidFill>
                <a:latin typeface="Inter Bold"/>
              </a:rPr>
              <a:t>Technology:</a:t>
            </a:r>
            <a:r>
              <a:rPr lang="en-US" sz="2353">
                <a:solidFill>
                  <a:srgbClr val="FFFACD"/>
                </a:solidFill>
                <a:latin typeface="Inter"/>
              </a:rPr>
              <a:t> Utilizes Wireless Sensor Networks (WSNs) to monitor soil moisture, temperature, and weather conditions.</a:t>
            </a:r>
          </a:p>
        </p:txBody>
      </p:sp>
      <p:sp>
        <p:nvSpPr>
          <p:cNvPr id="15" name="TextBox 15"/>
          <p:cNvSpPr txBox="1"/>
          <p:nvPr/>
        </p:nvSpPr>
        <p:spPr>
          <a:xfrm>
            <a:off x="15848820" y="443334"/>
            <a:ext cx="774353"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17/32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500A"/>
        </a:solidFill>
        <a:effectLst/>
      </p:bgPr>
    </p:bg>
    <p:spTree>
      <p:nvGrpSpPr>
        <p:cNvPr id="1" name=""/>
        <p:cNvGrpSpPr/>
        <p:nvPr/>
      </p:nvGrpSpPr>
      <p:grpSpPr>
        <a:xfrm>
          <a:off x="0" y="0"/>
          <a:ext cx="0" cy="0"/>
          <a:chOff x="0" y="0"/>
          <a:chExt cx="0" cy="0"/>
        </a:xfrm>
      </p:grpSpPr>
      <p:grpSp>
        <p:nvGrpSpPr>
          <p:cNvPr id="2" name="Group 2"/>
          <p:cNvGrpSpPr/>
          <p:nvPr/>
        </p:nvGrpSpPr>
        <p:grpSpPr>
          <a:xfrm>
            <a:off x="13897103" y="-424371"/>
            <a:ext cx="5246370" cy="52463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nvGrpSpPr>
          <p:cNvPr id="4" name="Group 4"/>
          <p:cNvGrpSpPr/>
          <p:nvPr/>
        </p:nvGrpSpPr>
        <p:grpSpPr>
          <a:xfrm>
            <a:off x="16897448" y="-424371"/>
            <a:ext cx="526099" cy="5297628"/>
            <a:chOff x="0" y="0"/>
            <a:chExt cx="138561" cy="1395260"/>
          </a:xfrm>
        </p:grpSpPr>
        <p:sp>
          <p:nvSpPr>
            <p:cNvPr id="5" name="Freeform 5"/>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6" name="TextBox 6"/>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028700" y="1531664"/>
            <a:ext cx="2882304" cy="1697796"/>
          </a:xfrm>
          <a:custGeom>
            <a:avLst/>
            <a:gdLst/>
            <a:ahLst/>
            <a:cxnLst/>
            <a:rect l="l" t="t" r="r" b="b"/>
            <a:pathLst>
              <a:path w="2882304" h="1697796">
                <a:moveTo>
                  <a:pt x="0" y="0"/>
                </a:moveTo>
                <a:lnTo>
                  <a:pt x="2882304" y="0"/>
                </a:lnTo>
                <a:lnTo>
                  <a:pt x="2882304" y="1697796"/>
                </a:lnTo>
                <a:lnTo>
                  <a:pt x="0" y="1697796"/>
                </a:lnTo>
                <a:lnTo>
                  <a:pt x="0" y="0"/>
                </a:lnTo>
                <a:close/>
              </a:path>
            </a:pathLst>
          </a:custGeom>
          <a:blipFill>
            <a:blip r:embed="rId3"/>
            <a:stretch>
              <a:fillRect/>
            </a:stretch>
          </a:blipFill>
        </p:spPr>
      </p:sp>
      <p:sp>
        <p:nvSpPr>
          <p:cNvPr id="8" name="Freeform 8"/>
          <p:cNvSpPr/>
          <p:nvPr/>
        </p:nvSpPr>
        <p:spPr>
          <a:xfrm>
            <a:off x="1028700" y="3635140"/>
            <a:ext cx="9798713" cy="2373719"/>
          </a:xfrm>
          <a:custGeom>
            <a:avLst/>
            <a:gdLst/>
            <a:ahLst/>
            <a:cxnLst/>
            <a:rect l="l" t="t" r="r" b="b"/>
            <a:pathLst>
              <a:path w="9798713" h="2373719">
                <a:moveTo>
                  <a:pt x="0" y="0"/>
                </a:moveTo>
                <a:lnTo>
                  <a:pt x="9798713" y="0"/>
                </a:lnTo>
                <a:lnTo>
                  <a:pt x="9798713" y="2373719"/>
                </a:lnTo>
                <a:lnTo>
                  <a:pt x="0" y="2373719"/>
                </a:lnTo>
                <a:lnTo>
                  <a:pt x="0" y="0"/>
                </a:lnTo>
                <a:close/>
              </a:path>
            </a:pathLst>
          </a:custGeom>
          <a:blipFill>
            <a:blip r:embed="rId4"/>
            <a:stretch>
              <a:fillRect/>
            </a:stretch>
          </a:blipFill>
        </p:spPr>
      </p:sp>
      <p:sp>
        <p:nvSpPr>
          <p:cNvPr id="9" name="Freeform 9"/>
          <p:cNvSpPr/>
          <p:nvPr/>
        </p:nvSpPr>
        <p:spPr>
          <a:xfrm>
            <a:off x="1028700" y="6344017"/>
            <a:ext cx="12868403" cy="2244278"/>
          </a:xfrm>
          <a:custGeom>
            <a:avLst/>
            <a:gdLst/>
            <a:ahLst/>
            <a:cxnLst/>
            <a:rect l="l" t="t" r="r" b="b"/>
            <a:pathLst>
              <a:path w="12868403" h="2244278">
                <a:moveTo>
                  <a:pt x="0" y="0"/>
                </a:moveTo>
                <a:lnTo>
                  <a:pt x="12868403" y="0"/>
                </a:lnTo>
                <a:lnTo>
                  <a:pt x="12868403" y="2244278"/>
                </a:lnTo>
                <a:lnTo>
                  <a:pt x="0" y="2244278"/>
                </a:lnTo>
                <a:lnTo>
                  <a:pt x="0" y="0"/>
                </a:lnTo>
                <a:close/>
              </a:path>
            </a:pathLst>
          </a:custGeom>
          <a:blipFill>
            <a:blip r:embed="rId5"/>
            <a:stretch>
              <a:fillRect/>
            </a:stretch>
          </a:blipFill>
        </p:spPr>
      </p:sp>
      <p:sp>
        <p:nvSpPr>
          <p:cNvPr id="10" name="Freeform 10"/>
          <p:cNvSpPr/>
          <p:nvPr/>
        </p:nvSpPr>
        <p:spPr>
          <a:xfrm>
            <a:off x="4713717" y="1531664"/>
            <a:ext cx="6113696" cy="1697796"/>
          </a:xfrm>
          <a:custGeom>
            <a:avLst/>
            <a:gdLst/>
            <a:ahLst/>
            <a:cxnLst/>
            <a:rect l="l" t="t" r="r" b="b"/>
            <a:pathLst>
              <a:path w="6113696" h="1697796">
                <a:moveTo>
                  <a:pt x="0" y="0"/>
                </a:moveTo>
                <a:lnTo>
                  <a:pt x="6113696" y="0"/>
                </a:lnTo>
                <a:lnTo>
                  <a:pt x="6113696" y="1697796"/>
                </a:lnTo>
                <a:lnTo>
                  <a:pt x="0" y="1697796"/>
                </a:lnTo>
                <a:lnTo>
                  <a:pt x="0" y="0"/>
                </a:lnTo>
                <a:close/>
              </a:path>
            </a:pathLst>
          </a:custGeom>
          <a:blipFill>
            <a:blip r:embed="rId6"/>
            <a:stretch>
              <a:fillRect l="-5761" r="-5761"/>
            </a:stretch>
          </a:blipFill>
        </p:spPr>
      </p:sp>
      <p:sp>
        <p:nvSpPr>
          <p:cNvPr id="11" name="TextBox 11"/>
          <p:cNvSpPr txBox="1"/>
          <p:nvPr/>
        </p:nvSpPr>
        <p:spPr>
          <a:xfrm>
            <a:off x="1028700" y="431799"/>
            <a:ext cx="5452988" cy="596901"/>
          </a:xfrm>
          <a:prstGeom prst="rect">
            <a:avLst/>
          </a:prstGeom>
        </p:spPr>
        <p:txBody>
          <a:bodyPr lIns="0" tIns="0" rIns="0" bIns="0" rtlCol="0" anchor="t">
            <a:spAutoFit/>
          </a:bodyPr>
          <a:lstStyle/>
          <a:p>
            <a:pPr algn="ctr">
              <a:lnSpc>
                <a:spcPts val="4899"/>
              </a:lnSpc>
              <a:spcBef>
                <a:spcPct val="0"/>
              </a:spcBef>
            </a:pPr>
            <a:r>
              <a:rPr lang="en-US" sz="3499">
                <a:solidFill>
                  <a:srgbClr val="FFFACD"/>
                </a:solidFill>
                <a:latin typeface="Inter Bold"/>
              </a:rPr>
              <a:t>Economic Impact on GDP</a:t>
            </a:r>
          </a:p>
        </p:txBody>
      </p:sp>
      <p:sp>
        <p:nvSpPr>
          <p:cNvPr id="12" name="TextBox 12"/>
          <p:cNvSpPr txBox="1"/>
          <p:nvPr/>
        </p:nvSpPr>
        <p:spPr>
          <a:xfrm>
            <a:off x="15831928" y="443334"/>
            <a:ext cx="808137"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18/32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500A"/>
        </a:solidFill>
        <a:effectLst/>
      </p:bgPr>
    </p:bg>
    <p:spTree>
      <p:nvGrpSpPr>
        <p:cNvPr id="1" name=""/>
        <p:cNvGrpSpPr/>
        <p:nvPr/>
      </p:nvGrpSpPr>
      <p:grpSpPr>
        <a:xfrm>
          <a:off x="0" y="0"/>
          <a:ext cx="0" cy="0"/>
          <a:chOff x="0" y="0"/>
          <a:chExt cx="0" cy="0"/>
        </a:xfrm>
      </p:grpSpPr>
      <p:grpSp>
        <p:nvGrpSpPr>
          <p:cNvPr id="2" name="Group 2"/>
          <p:cNvGrpSpPr/>
          <p:nvPr/>
        </p:nvGrpSpPr>
        <p:grpSpPr>
          <a:xfrm>
            <a:off x="16897448" y="-424371"/>
            <a:ext cx="526099" cy="5297628"/>
            <a:chOff x="0" y="0"/>
            <a:chExt cx="138561" cy="1395260"/>
          </a:xfrm>
        </p:grpSpPr>
        <p:sp>
          <p:nvSpPr>
            <p:cNvPr id="3" name="Freeform 3"/>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4" name="TextBox 4"/>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435022" y="2158229"/>
            <a:ext cx="13417956" cy="5430057"/>
          </a:xfrm>
          <a:custGeom>
            <a:avLst/>
            <a:gdLst/>
            <a:ahLst/>
            <a:cxnLst/>
            <a:rect l="l" t="t" r="r" b="b"/>
            <a:pathLst>
              <a:path w="13417956" h="5430057">
                <a:moveTo>
                  <a:pt x="0" y="0"/>
                </a:moveTo>
                <a:lnTo>
                  <a:pt x="13417956" y="0"/>
                </a:lnTo>
                <a:lnTo>
                  <a:pt x="13417956" y="5430057"/>
                </a:lnTo>
                <a:lnTo>
                  <a:pt x="0" y="5430057"/>
                </a:lnTo>
                <a:lnTo>
                  <a:pt x="0" y="0"/>
                </a:lnTo>
                <a:close/>
              </a:path>
            </a:pathLst>
          </a:custGeom>
          <a:blipFill>
            <a:blip r:embed="rId2"/>
            <a:stretch>
              <a:fillRect/>
            </a:stretch>
          </a:blipFill>
        </p:spPr>
      </p:sp>
      <p:sp>
        <p:nvSpPr>
          <p:cNvPr id="6" name="TextBox 6"/>
          <p:cNvSpPr txBox="1"/>
          <p:nvPr/>
        </p:nvSpPr>
        <p:spPr>
          <a:xfrm>
            <a:off x="2435022" y="696912"/>
            <a:ext cx="5452988" cy="596901"/>
          </a:xfrm>
          <a:prstGeom prst="rect">
            <a:avLst/>
          </a:prstGeom>
        </p:spPr>
        <p:txBody>
          <a:bodyPr lIns="0" tIns="0" rIns="0" bIns="0" rtlCol="0" anchor="t">
            <a:spAutoFit/>
          </a:bodyPr>
          <a:lstStyle/>
          <a:p>
            <a:pPr algn="ctr">
              <a:lnSpc>
                <a:spcPts val="4899"/>
              </a:lnSpc>
              <a:spcBef>
                <a:spcPct val="0"/>
              </a:spcBef>
            </a:pPr>
            <a:r>
              <a:rPr lang="en-US" sz="3499">
                <a:solidFill>
                  <a:srgbClr val="FFFACD"/>
                </a:solidFill>
                <a:latin typeface="Inter Bold"/>
              </a:rPr>
              <a:t>Economic Impact on GDP</a:t>
            </a:r>
          </a:p>
        </p:txBody>
      </p:sp>
      <p:sp>
        <p:nvSpPr>
          <p:cNvPr id="7" name="TextBox 7"/>
          <p:cNvSpPr txBox="1"/>
          <p:nvPr/>
        </p:nvSpPr>
        <p:spPr>
          <a:xfrm>
            <a:off x="7783078" y="8228239"/>
            <a:ext cx="2721843" cy="490856"/>
          </a:xfrm>
          <a:prstGeom prst="rect">
            <a:avLst/>
          </a:prstGeom>
        </p:spPr>
        <p:txBody>
          <a:bodyPr lIns="0" tIns="0" rIns="0" bIns="0" rtlCol="0" anchor="t">
            <a:spAutoFit/>
          </a:bodyPr>
          <a:lstStyle/>
          <a:p>
            <a:pPr algn="ctr">
              <a:lnSpc>
                <a:spcPts val="3919"/>
              </a:lnSpc>
              <a:spcBef>
                <a:spcPct val="0"/>
              </a:spcBef>
            </a:pPr>
            <a:r>
              <a:rPr lang="en-US" sz="2799">
                <a:solidFill>
                  <a:srgbClr val="FFFACD"/>
                </a:solidFill>
                <a:latin typeface="Inter"/>
              </a:rPr>
              <a:t>Table 2a and 2b</a:t>
            </a:r>
          </a:p>
        </p:txBody>
      </p:sp>
      <p:sp>
        <p:nvSpPr>
          <p:cNvPr id="8" name="TextBox 8"/>
          <p:cNvSpPr txBox="1"/>
          <p:nvPr/>
        </p:nvSpPr>
        <p:spPr>
          <a:xfrm>
            <a:off x="15826049" y="443334"/>
            <a:ext cx="819894"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19/32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sp>
        <p:nvSpPr>
          <p:cNvPr id="2" name="AutoShape 2"/>
          <p:cNvSpPr/>
          <p:nvPr/>
        </p:nvSpPr>
        <p:spPr>
          <a:xfrm>
            <a:off x="16897448" y="-504302"/>
            <a:ext cx="526099" cy="5607380"/>
          </a:xfrm>
          <a:prstGeom prst="rect">
            <a:avLst/>
          </a:prstGeom>
          <a:solidFill>
            <a:srgbClr val="48FFC2"/>
          </a:solidFill>
        </p:spPr>
      </p:sp>
      <p:sp>
        <p:nvSpPr>
          <p:cNvPr id="3" name="Freeform 3"/>
          <p:cNvSpPr/>
          <p:nvPr/>
        </p:nvSpPr>
        <p:spPr>
          <a:xfrm>
            <a:off x="12773838" y="3837359"/>
            <a:ext cx="2563531" cy="2634101"/>
          </a:xfrm>
          <a:custGeom>
            <a:avLst/>
            <a:gdLst/>
            <a:ahLst/>
            <a:cxnLst/>
            <a:rect l="l" t="t" r="r" b="b"/>
            <a:pathLst>
              <a:path w="2563531" h="2634101">
                <a:moveTo>
                  <a:pt x="0" y="0"/>
                </a:moveTo>
                <a:lnTo>
                  <a:pt x="2563531" y="0"/>
                </a:lnTo>
                <a:lnTo>
                  <a:pt x="2563531" y="2634101"/>
                </a:lnTo>
                <a:lnTo>
                  <a:pt x="0" y="2634101"/>
                </a:lnTo>
                <a:lnTo>
                  <a:pt x="0" y="0"/>
                </a:lnTo>
                <a:close/>
              </a:path>
            </a:pathLst>
          </a:custGeom>
          <a:blipFill>
            <a:blip r:embed="rId2"/>
            <a:stretch>
              <a:fillRect l="-195" t="-2420" b="-1592"/>
            </a:stretch>
          </a:blipFill>
        </p:spPr>
      </p:sp>
      <p:grpSp>
        <p:nvGrpSpPr>
          <p:cNvPr id="4" name="Group 4"/>
          <p:cNvGrpSpPr/>
          <p:nvPr/>
        </p:nvGrpSpPr>
        <p:grpSpPr>
          <a:xfrm>
            <a:off x="2950631" y="3853262"/>
            <a:ext cx="12163901" cy="3428531"/>
            <a:chOff x="0" y="0"/>
            <a:chExt cx="16218534" cy="4571375"/>
          </a:xfrm>
        </p:grpSpPr>
        <p:sp>
          <p:nvSpPr>
            <p:cNvPr id="5" name="Freeform 5"/>
            <p:cNvSpPr/>
            <p:nvPr/>
          </p:nvSpPr>
          <p:spPr>
            <a:xfrm>
              <a:off x="0" y="0"/>
              <a:ext cx="3440636" cy="3440636"/>
            </a:xfrm>
            <a:custGeom>
              <a:avLst/>
              <a:gdLst/>
              <a:ahLst/>
              <a:cxnLst/>
              <a:rect l="l" t="t" r="r" b="b"/>
              <a:pathLst>
                <a:path w="3440636" h="3440636">
                  <a:moveTo>
                    <a:pt x="0" y="0"/>
                  </a:moveTo>
                  <a:lnTo>
                    <a:pt x="3440636" y="0"/>
                  </a:lnTo>
                  <a:lnTo>
                    <a:pt x="3440636" y="3440636"/>
                  </a:lnTo>
                  <a:lnTo>
                    <a:pt x="0" y="3440636"/>
                  </a:lnTo>
                  <a:lnTo>
                    <a:pt x="0" y="0"/>
                  </a:lnTo>
                  <a:close/>
                </a:path>
              </a:pathLst>
            </a:custGeom>
            <a:blipFill>
              <a:blip r:embed="rId3"/>
              <a:stretch>
                <a:fillRect l="-28890" t="-35171" r="-41260" b="-91697"/>
              </a:stretch>
            </a:blipFill>
          </p:spPr>
        </p:sp>
        <p:sp>
          <p:nvSpPr>
            <p:cNvPr id="6" name="TextBox 6"/>
            <p:cNvSpPr txBox="1"/>
            <p:nvPr/>
          </p:nvSpPr>
          <p:spPr>
            <a:xfrm>
              <a:off x="361725" y="4062740"/>
              <a:ext cx="2717185" cy="508635"/>
            </a:xfrm>
            <a:prstGeom prst="rect">
              <a:avLst/>
            </a:prstGeom>
          </p:spPr>
          <p:txBody>
            <a:bodyPr lIns="0" tIns="0" rIns="0" bIns="0" rtlCol="0" anchor="t">
              <a:spAutoFit/>
            </a:bodyPr>
            <a:lstStyle/>
            <a:p>
              <a:pPr marL="0" lvl="0" indent="0" algn="just">
                <a:lnSpc>
                  <a:spcPts val="3120"/>
                </a:lnSpc>
                <a:spcBef>
                  <a:spcPct val="0"/>
                </a:spcBef>
              </a:pPr>
              <a:r>
                <a:rPr lang="en-US" sz="2400">
                  <a:solidFill>
                    <a:srgbClr val="00500A"/>
                  </a:solidFill>
                  <a:latin typeface="Inter Bold"/>
                </a:rPr>
                <a:t>Mahdi Shirazi</a:t>
              </a:r>
            </a:p>
          </p:txBody>
        </p:sp>
        <p:sp>
          <p:nvSpPr>
            <p:cNvPr id="7" name="Freeform 7"/>
            <p:cNvSpPr/>
            <p:nvPr/>
          </p:nvSpPr>
          <p:spPr>
            <a:xfrm>
              <a:off x="6539436" y="0"/>
              <a:ext cx="3440636" cy="3440636"/>
            </a:xfrm>
            <a:custGeom>
              <a:avLst/>
              <a:gdLst/>
              <a:ahLst/>
              <a:cxnLst/>
              <a:rect l="l" t="t" r="r" b="b"/>
              <a:pathLst>
                <a:path w="3440636" h="3440636">
                  <a:moveTo>
                    <a:pt x="0" y="0"/>
                  </a:moveTo>
                  <a:lnTo>
                    <a:pt x="3440635" y="0"/>
                  </a:lnTo>
                  <a:lnTo>
                    <a:pt x="3440635" y="3440636"/>
                  </a:lnTo>
                  <a:lnTo>
                    <a:pt x="0" y="3440636"/>
                  </a:lnTo>
                  <a:lnTo>
                    <a:pt x="0" y="0"/>
                  </a:lnTo>
                  <a:close/>
                </a:path>
              </a:pathLst>
            </a:custGeom>
            <a:blipFill>
              <a:blip r:embed="rId4"/>
              <a:stretch>
                <a:fillRect t="-91616" r="-90795" b="-62777"/>
              </a:stretch>
            </a:blipFill>
          </p:spPr>
        </p:sp>
        <p:sp>
          <p:nvSpPr>
            <p:cNvPr id="8" name="TextBox 8"/>
            <p:cNvSpPr txBox="1"/>
            <p:nvPr/>
          </p:nvSpPr>
          <p:spPr>
            <a:xfrm>
              <a:off x="6771245" y="4062740"/>
              <a:ext cx="2977017" cy="508635"/>
            </a:xfrm>
            <a:prstGeom prst="rect">
              <a:avLst/>
            </a:prstGeom>
          </p:spPr>
          <p:txBody>
            <a:bodyPr lIns="0" tIns="0" rIns="0" bIns="0" rtlCol="0" anchor="t">
              <a:spAutoFit/>
            </a:bodyPr>
            <a:lstStyle/>
            <a:p>
              <a:pPr marL="0" lvl="0" indent="0" algn="just">
                <a:lnSpc>
                  <a:spcPts val="3120"/>
                </a:lnSpc>
                <a:spcBef>
                  <a:spcPct val="0"/>
                </a:spcBef>
              </a:pPr>
              <a:r>
                <a:rPr lang="en-US" sz="2400">
                  <a:solidFill>
                    <a:srgbClr val="00500A"/>
                  </a:solidFill>
                  <a:latin typeface="Inter Bold"/>
                </a:rPr>
                <a:t>Kiana Mahdian</a:t>
              </a:r>
            </a:p>
          </p:txBody>
        </p:sp>
        <p:sp>
          <p:nvSpPr>
            <p:cNvPr id="9" name="TextBox 9"/>
            <p:cNvSpPr txBox="1"/>
            <p:nvPr/>
          </p:nvSpPr>
          <p:spPr>
            <a:xfrm>
              <a:off x="13372131" y="4062740"/>
              <a:ext cx="2846403" cy="508635"/>
            </a:xfrm>
            <a:prstGeom prst="rect">
              <a:avLst/>
            </a:prstGeom>
          </p:spPr>
          <p:txBody>
            <a:bodyPr lIns="0" tIns="0" rIns="0" bIns="0" rtlCol="0" anchor="t">
              <a:spAutoFit/>
            </a:bodyPr>
            <a:lstStyle/>
            <a:p>
              <a:pPr marL="0" lvl="0" indent="0" algn="just">
                <a:lnSpc>
                  <a:spcPts val="3120"/>
                </a:lnSpc>
                <a:spcBef>
                  <a:spcPct val="0"/>
                </a:spcBef>
              </a:pPr>
              <a:r>
                <a:rPr lang="en-US" sz="2400">
                  <a:solidFill>
                    <a:srgbClr val="00500A"/>
                  </a:solidFill>
                  <a:latin typeface="Inter Bold"/>
                </a:rPr>
                <a:t>Yasmin Torki</a:t>
              </a:r>
            </a:p>
          </p:txBody>
        </p:sp>
      </p:grpSp>
      <p:sp>
        <p:nvSpPr>
          <p:cNvPr id="10" name="Freeform 10"/>
          <p:cNvSpPr/>
          <p:nvPr/>
        </p:nvSpPr>
        <p:spPr>
          <a:xfrm>
            <a:off x="128901" y="7281793"/>
            <a:ext cx="2272688" cy="3005207"/>
          </a:xfrm>
          <a:custGeom>
            <a:avLst/>
            <a:gdLst/>
            <a:ahLst/>
            <a:cxnLst/>
            <a:rect l="l" t="t" r="r" b="b"/>
            <a:pathLst>
              <a:path w="2272688" h="3005207">
                <a:moveTo>
                  <a:pt x="0" y="0"/>
                </a:moveTo>
                <a:lnTo>
                  <a:pt x="2272688" y="0"/>
                </a:lnTo>
                <a:lnTo>
                  <a:pt x="2272688" y="3005207"/>
                </a:lnTo>
                <a:lnTo>
                  <a:pt x="0" y="3005207"/>
                </a:lnTo>
                <a:lnTo>
                  <a:pt x="0" y="0"/>
                </a:lnTo>
                <a:close/>
              </a:path>
            </a:pathLst>
          </a:custGeom>
          <a:blipFill>
            <a:blip r:embed="rId5"/>
            <a:stretch>
              <a:fillRect/>
            </a:stretch>
          </a:blipFill>
        </p:spPr>
      </p:sp>
      <p:sp>
        <p:nvSpPr>
          <p:cNvPr id="11" name="Freeform 11"/>
          <p:cNvSpPr/>
          <p:nvPr/>
        </p:nvSpPr>
        <p:spPr>
          <a:xfrm>
            <a:off x="15582765" y="7817139"/>
            <a:ext cx="2255848" cy="2255848"/>
          </a:xfrm>
          <a:custGeom>
            <a:avLst/>
            <a:gdLst/>
            <a:ahLst/>
            <a:cxnLst/>
            <a:rect l="l" t="t" r="r" b="b"/>
            <a:pathLst>
              <a:path w="2255848" h="2255848">
                <a:moveTo>
                  <a:pt x="0" y="0"/>
                </a:moveTo>
                <a:lnTo>
                  <a:pt x="2255848" y="0"/>
                </a:lnTo>
                <a:lnTo>
                  <a:pt x="2255848" y="2255848"/>
                </a:lnTo>
                <a:lnTo>
                  <a:pt x="0" y="2255848"/>
                </a:lnTo>
                <a:lnTo>
                  <a:pt x="0" y="0"/>
                </a:lnTo>
                <a:close/>
              </a:path>
            </a:pathLst>
          </a:custGeom>
          <a:blipFill>
            <a:blip r:embed="rId6"/>
            <a:stretch>
              <a:fillRect/>
            </a:stretch>
          </a:blipFill>
        </p:spPr>
      </p:sp>
      <p:grpSp>
        <p:nvGrpSpPr>
          <p:cNvPr id="12" name="Group 12"/>
          <p:cNvGrpSpPr/>
          <p:nvPr/>
        </p:nvGrpSpPr>
        <p:grpSpPr>
          <a:xfrm>
            <a:off x="1028700" y="1028700"/>
            <a:ext cx="6520972" cy="1656359"/>
            <a:chOff x="0" y="0"/>
            <a:chExt cx="8694629" cy="2208478"/>
          </a:xfrm>
        </p:grpSpPr>
        <p:sp>
          <p:nvSpPr>
            <p:cNvPr id="13" name="TextBox 13"/>
            <p:cNvSpPr txBox="1"/>
            <p:nvPr/>
          </p:nvSpPr>
          <p:spPr>
            <a:xfrm>
              <a:off x="0" y="-9525"/>
              <a:ext cx="8694629" cy="1304925"/>
            </a:xfrm>
            <a:prstGeom prst="rect">
              <a:avLst/>
            </a:prstGeom>
          </p:spPr>
          <p:txBody>
            <a:bodyPr lIns="0" tIns="0" rIns="0" bIns="0" rtlCol="0" anchor="t">
              <a:spAutoFit/>
            </a:bodyPr>
            <a:lstStyle/>
            <a:p>
              <a:pPr marL="0" lvl="0" indent="0" algn="l">
                <a:lnSpc>
                  <a:spcPts val="7679"/>
                </a:lnSpc>
                <a:spcBef>
                  <a:spcPct val="0"/>
                </a:spcBef>
              </a:pPr>
              <a:r>
                <a:rPr lang="en-US" sz="6399">
                  <a:solidFill>
                    <a:srgbClr val="00500A"/>
                  </a:solidFill>
                  <a:latin typeface="Inter Bold"/>
                </a:rPr>
                <a:t>Group Members</a:t>
              </a:r>
            </a:p>
          </p:txBody>
        </p:sp>
        <p:sp>
          <p:nvSpPr>
            <p:cNvPr id="14" name="TextBox 14"/>
            <p:cNvSpPr txBox="1"/>
            <p:nvPr/>
          </p:nvSpPr>
          <p:spPr>
            <a:xfrm>
              <a:off x="0" y="1526065"/>
              <a:ext cx="8694629" cy="682413"/>
            </a:xfrm>
            <a:prstGeom prst="rect">
              <a:avLst/>
            </a:prstGeom>
          </p:spPr>
          <p:txBody>
            <a:bodyPr lIns="0" tIns="0" rIns="0" bIns="0" rtlCol="0" anchor="t">
              <a:spAutoFit/>
            </a:bodyPr>
            <a:lstStyle/>
            <a:p>
              <a:pPr marL="0" lvl="0" indent="0" algn="l">
                <a:lnSpc>
                  <a:spcPts val="4160"/>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500A"/>
        </a:solidFill>
        <a:effectLst/>
      </p:bgPr>
    </p:bg>
    <p:spTree>
      <p:nvGrpSpPr>
        <p:cNvPr id="1" name=""/>
        <p:cNvGrpSpPr/>
        <p:nvPr/>
      </p:nvGrpSpPr>
      <p:grpSpPr>
        <a:xfrm>
          <a:off x="0" y="0"/>
          <a:ext cx="0" cy="0"/>
          <a:chOff x="0" y="0"/>
          <a:chExt cx="0" cy="0"/>
        </a:xfrm>
      </p:grpSpPr>
      <p:grpSp>
        <p:nvGrpSpPr>
          <p:cNvPr id="2" name="Group 2"/>
          <p:cNvGrpSpPr/>
          <p:nvPr/>
        </p:nvGrpSpPr>
        <p:grpSpPr>
          <a:xfrm>
            <a:off x="-303122" y="0"/>
            <a:ext cx="18894244" cy="3048052"/>
            <a:chOff x="0" y="0"/>
            <a:chExt cx="25192325" cy="4064069"/>
          </a:xfrm>
        </p:grpSpPr>
        <p:pic>
          <p:nvPicPr>
            <p:cNvPr id="3" name="Picture 3"/>
            <p:cNvPicPr>
              <a:picLocks noChangeAspect="1"/>
            </p:cNvPicPr>
            <p:nvPr/>
          </p:nvPicPr>
          <p:blipFill>
            <a:blip r:embed="rId2"/>
            <a:srcRect t="37915" b="37915"/>
            <a:stretch>
              <a:fillRect/>
            </a:stretch>
          </p:blipFill>
          <p:spPr>
            <a:xfrm>
              <a:off x="0" y="0"/>
              <a:ext cx="25192325" cy="4064069"/>
            </a:xfrm>
            <a:prstGeom prst="rect">
              <a:avLst/>
            </a:prstGeom>
          </p:spPr>
        </p:pic>
      </p:grpSp>
      <p:grpSp>
        <p:nvGrpSpPr>
          <p:cNvPr id="4" name="Group 4"/>
          <p:cNvGrpSpPr/>
          <p:nvPr/>
        </p:nvGrpSpPr>
        <p:grpSpPr>
          <a:xfrm>
            <a:off x="16897448" y="-424371"/>
            <a:ext cx="526099" cy="5297628"/>
            <a:chOff x="0" y="0"/>
            <a:chExt cx="138561" cy="1395260"/>
          </a:xfrm>
        </p:grpSpPr>
        <p:sp>
          <p:nvSpPr>
            <p:cNvPr id="5" name="Freeform 5"/>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6" name="TextBox 6"/>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1028700" y="3572303"/>
            <a:ext cx="8522231" cy="979173"/>
          </a:xfrm>
          <a:prstGeom prst="rect">
            <a:avLst/>
          </a:prstGeom>
        </p:spPr>
        <p:txBody>
          <a:bodyPr lIns="0" tIns="0" rIns="0" bIns="0" rtlCol="0" anchor="t">
            <a:spAutoFit/>
          </a:bodyPr>
          <a:lstStyle/>
          <a:p>
            <a:pPr algn="ctr">
              <a:lnSpc>
                <a:spcPts val="7979"/>
              </a:lnSpc>
              <a:spcBef>
                <a:spcPct val="0"/>
              </a:spcBef>
            </a:pPr>
            <a:r>
              <a:rPr lang="en-US" sz="5699">
                <a:solidFill>
                  <a:srgbClr val="FFFFFF"/>
                </a:solidFill>
                <a:latin typeface="Inter Bold"/>
              </a:rPr>
              <a:t>Results and Discussion</a:t>
            </a:r>
          </a:p>
        </p:txBody>
      </p:sp>
      <p:sp>
        <p:nvSpPr>
          <p:cNvPr id="8" name="TextBox 8"/>
          <p:cNvSpPr txBox="1"/>
          <p:nvPr/>
        </p:nvSpPr>
        <p:spPr>
          <a:xfrm>
            <a:off x="864454" y="5379665"/>
            <a:ext cx="7657777" cy="2369955"/>
          </a:xfrm>
          <a:prstGeom prst="rect">
            <a:avLst/>
          </a:prstGeom>
        </p:spPr>
        <p:txBody>
          <a:bodyPr lIns="0" tIns="0" rIns="0" bIns="0" rtlCol="0" anchor="t">
            <a:spAutoFit/>
          </a:bodyPr>
          <a:lstStyle/>
          <a:p>
            <a:pPr marL="581780" lvl="1" indent="-290890" algn="l">
              <a:lnSpc>
                <a:spcPts val="3772"/>
              </a:lnSpc>
              <a:buFont typeface="Arial"/>
              <a:buChar char="•"/>
            </a:pPr>
            <a:r>
              <a:rPr lang="en-US" sz="2694">
                <a:solidFill>
                  <a:srgbClr val="FFFFFF"/>
                </a:solidFill>
                <a:latin typeface="Inter Bold"/>
              </a:rPr>
              <a:t>Implementation Cost: </a:t>
            </a:r>
            <a:r>
              <a:rPr lang="en-US" sz="2694">
                <a:solidFill>
                  <a:srgbClr val="FFFFFF"/>
                </a:solidFill>
                <a:latin typeface="Inter"/>
              </a:rPr>
              <a:t>Approximately 1.05 billion Rials per hectare.</a:t>
            </a:r>
          </a:p>
          <a:p>
            <a:pPr algn="l">
              <a:lnSpc>
                <a:spcPts val="3772"/>
              </a:lnSpc>
            </a:pPr>
            <a:endParaRPr lang="en-US" sz="2694">
              <a:solidFill>
                <a:srgbClr val="FFFFFF"/>
              </a:solidFill>
              <a:latin typeface="Inter"/>
            </a:endParaRPr>
          </a:p>
          <a:p>
            <a:pPr marL="581780" lvl="1" indent="-290890" algn="l">
              <a:lnSpc>
                <a:spcPts val="3772"/>
              </a:lnSpc>
              <a:buFont typeface="Arial"/>
              <a:buChar char="•"/>
            </a:pPr>
            <a:r>
              <a:rPr lang="en-US" sz="2694">
                <a:solidFill>
                  <a:srgbClr val="FFFFFF"/>
                </a:solidFill>
                <a:latin typeface="Inter Bold"/>
              </a:rPr>
              <a:t>Annual Costs: </a:t>
            </a:r>
            <a:r>
              <a:rPr lang="en-US" sz="2694">
                <a:solidFill>
                  <a:srgbClr val="FFFFFF"/>
                </a:solidFill>
                <a:latin typeface="Inter"/>
              </a:rPr>
              <a:t>Calculated using investment data from pilot projects.</a:t>
            </a:r>
          </a:p>
        </p:txBody>
      </p:sp>
      <p:sp>
        <p:nvSpPr>
          <p:cNvPr id="9" name="TextBox 9"/>
          <p:cNvSpPr txBox="1"/>
          <p:nvPr/>
        </p:nvSpPr>
        <p:spPr>
          <a:xfrm>
            <a:off x="9144000" y="5379665"/>
            <a:ext cx="7657777" cy="1417455"/>
          </a:xfrm>
          <a:prstGeom prst="rect">
            <a:avLst/>
          </a:prstGeom>
        </p:spPr>
        <p:txBody>
          <a:bodyPr lIns="0" tIns="0" rIns="0" bIns="0" rtlCol="0" anchor="t">
            <a:spAutoFit/>
          </a:bodyPr>
          <a:lstStyle/>
          <a:p>
            <a:pPr marL="581780" lvl="1" indent="-290890" algn="l">
              <a:lnSpc>
                <a:spcPts val="3772"/>
              </a:lnSpc>
              <a:buFont typeface="Arial"/>
              <a:buChar char="•"/>
            </a:pPr>
            <a:r>
              <a:rPr lang="en-US" sz="2694">
                <a:solidFill>
                  <a:srgbClr val="FFFFFF"/>
                </a:solidFill>
                <a:latin typeface="Inter Bold"/>
              </a:rPr>
              <a:t>Economic Benefits: </a:t>
            </a:r>
            <a:r>
              <a:rPr lang="en-US" sz="2694">
                <a:solidFill>
                  <a:srgbClr val="FFFFFF"/>
                </a:solidFill>
                <a:latin typeface="Inter"/>
              </a:rPr>
              <a:t>Significant GDP growth due to improved agricultural efficiency and water savings.</a:t>
            </a:r>
          </a:p>
        </p:txBody>
      </p:sp>
      <p:sp>
        <p:nvSpPr>
          <p:cNvPr id="10" name="TextBox 10"/>
          <p:cNvSpPr txBox="1"/>
          <p:nvPr/>
        </p:nvSpPr>
        <p:spPr>
          <a:xfrm>
            <a:off x="15814440" y="443334"/>
            <a:ext cx="843111"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20/32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0222" b="-30222"/>
            </a:stretch>
          </a:blipFill>
        </p:spPr>
      </p:sp>
      <p:grpSp>
        <p:nvGrpSpPr>
          <p:cNvPr id="3" name="Group 3"/>
          <p:cNvGrpSpPr/>
          <p:nvPr/>
        </p:nvGrpSpPr>
        <p:grpSpPr>
          <a:xfrm>
            <a:off x="7944573" y="-57214"/>
            <a:ext cx="11272054" cy="10344214"/>
            <a:chOff x="0" y="0"/>
            <a:chExt cx="2968771" cy="2724402"/>
          </a:xfrm>
        </p:grpSpPr>
        <p:sp>
          <p:nvSpPr>
            <p:cNvPr id="4" name="Freeform 4"/>
            <p:cNvSpPr/>
            <p:nvPr/>
          </p:nvSpPr>
          <p:spPr>
            <a:xfrm>
              <a:off x="0" y="0"/>
              <a:ext cx="2968772" cy="2724402"/>
            </a:xfrm>
            <a:custGeom>
              <a:avLst/>
              <a:gdLst/>
              <a:ahLst/>
              <a:cxnLst/>
              <a:rect l="l" t="t" r="r" b="b"/>
              <a:pathLst>
                <a:path w="2968772" h="2724402">
                  <a:moveTo>
                    <a:pt x="0" y="0"/>
                  </a:moveTo>
                  <a:lnTo>
                    <a:pt x="2968772" y="0"/>
                  </a:lnTo>
                  <a:lnTo>
                    <a:pt x="2968772" y="2724402"/>
                  </a:lnTo>
                  <a:lnTo>
                    <a:pt x="0" y="2724402"/>
                  </a:lnTo>
                  <a:close/>
                </a:path>
              </a:pathLst>
            </a:custGeom>
            <a:solidFill>
              <a:srgbClr val="009145"/>
            </a:solidFill>
          </p:spPr>
        </p:sp>
        <p:sp>
          <p:nvSpPr>
            <p:cNvPr id="5" name="TextBox 5"/>
            <p:cNvSpPr txBox="1"/>
            <p:nvPr/>
          </p:nvSpPr>
          <p:spPr>
            <a:xfrm>
              <a:off x="0" y="-38100"/>
              <a:ext cx="2968771" cy="2762502"/>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10909965" y="5143500"/>
            <a:ext cx="3905319" cy="4114800"/>
          </a:xfrm>
          <a:custGeom>
            <a:avLst/>
            <a:gdLst/>
            <a:ahLst/>
            <a:cxnLst/>
            <a:rect l="l" t="t" r="r" b="b"/>
            <a:pathLst>
              <a:path w="3905319" h="4114800">
                <a:moveTo>
                  <a:pt x="0" y="0"/>
                </a:moveTo>
                <a:lnTo>
                  <a:pt x="3905319" y="0"/>
                </a:lnTo>
                <a:lnTo>
                  <a:pt x="39053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1702621" y="438784"/>
            <a:ext cx="2320007" cy="589916"/>
          </a:xfrm>
          <a:prstGeom prst="rect">
            <a:avLst/>
          </a:prstGeom>
        </p:spPr>
        <p:txBody>
          <a:bodyPr lIns="0" tIns="0" rIns="0" bIns="0" rtlCol="0" anchor="t">
            <a:spAutoFit/>
          </a:bodyPr>
          <a:lstStyle/>
          <a:p>
            <a:pPr algn="ctr">
              <a:lnSpc>
                <a:spcPts val="4759"/>
              </a:lnSpc>
              <a:spcBef>
                <a:spcPct val="0"/>
              </a:spcBef>
            </a:pPr>
            <a:r>
              <a:rPr lang="en-US" sz="3399">
                <a:solidFill>
                  <a:srgbClr val="FFFACD"/>
                </a:solidFill>
                <a:latin typeface="Inter Bold"/>
              </a:rPr>
              <a:t>conclusion</a:t>
            </a:r>
          </a:p>
        </p:txBody>
      </p:sp>
      <p:sp>
        <p:nvSpPr>
          <p:cNvPr id="8" name="TextBox 8"/>
          <p:cNvSpPr txBox="1"/>
          <p:nvPr/>
        </p:nvSpPr>
        <p:spPr>
          <a:xfrm>
            <a:off x="8179154" y="2096085"/>
            <a:ext cx="9885322" cy="2222912"/>
          </a:xfrm>
          <a:prstGeom prst="rect">
            <a:avLst/>
          </a:prstGeom>
        </p:spPr>
        <p:txBody>
          <a:bodyPr lIns="0" tIns="0" rIns="0" bIns="0" rtlCol="0" anchor="t">
            <a:spAutoFit/>
          </a:bodyPr>
          <a:lstStyle/>
          <a:p>
            <a:pPr marL="455289" lvl="1" indent="-227645" algn="l">
              <a:lnSpc>
                <a:spcPts val="2952"/>
              </a:lnSpc>
              <a:buAutoNum type="arabicPeriod"/>
            </a:pPr>
            <a:r>
              <a:rPr lang="en-US" sz="2108">
                <a:solidFill>
                  <a:srgbClr val="FFFACD"/>
                </a:solidFill>
                <a:latin typeface="Inter Bold"/>
              </a:rPr>
              <a:t>Potential for Economic Growth:</a:t>
            </a:r>
            <a:r>
              <a:rPr lang="en-US" sz="2108">
                <a:solidFill>
                  <a:srgbClr val="FFFACD"/>
                </a:solidFill>
                <a:latin typeface="Inter"/>
              </a:rPr>
              <a:t> IoT implementation in agriculture can lead to substantial economic benefits.</a:t>
            </a:r>
          </a:p>
          <a:p>
            <a:pPr marL="455289" lvl="1" indent="-227645" algn="l">
              <a:lnSpc>
                <a:spcPts val="2952"/>
              </a:lnSpc>
              <a:buAutoNum type="arabicPeriod"/>
            </a:pPr>
            <a:r>
              <a:rPr lang="en-US" sz="2108">
                <a:solidFill>
                  <a:srgbClr val="FFFACD"/>
                </a:solidFill>
                <a:latin typeface="Inter Bold"/>
              </a:rPr>
              <a:t>Sustainable Water Use: </a:t>
            </a:r>
            <a:r>
              <a:rPr lang="en-US" sz="2108">
                <a:solidFill>
                  <a:srgbClr val="FFFACD"/>
                </a:solidFill>
                <a:latin typeface="Inter"/>
              </a:rPr>
              <a:t>Smart irrigation helps achieve sustainable water management.</a:t>
            </a:r>
          </a:p>
          <a:p>
            <a:pPr marL="455289" lvl="1" indent="-227645" algn="l">
              <a:lnSpc>
                <a:spcPts val="2952"/>
              </a:lnSpc>
              <a:buAutoNum type="arabicPeriod"/>
            </a:pPr>
            <a:r>
              <a:rPr lang="en-US" sz="2108">
                <a:solidFill>
                  <a:srgbClr val="FFFACD"/>
                </a:solidFill>
                <a:latin typeface="Inter Bold"/>
              </a:rPr>
              <a:t>Recommendation:</a:t>
            </a:r>
            <a:r>
              <a:rPr lang="en-US" sz="2108">
                <a:solidFill>
                  <a:srgbClr val="FFFACD"/>
                </a:solidFill>
                <a:latin typeface="Inter"/>
              </a:rPr>
              <a:t> Promoting IoT adoption in agriculture to enhance productivity and economic stability.</a:t>
            </a:r>
          </a:p>
        </p:txBody>
      </p:sp>
      <p:sp>
        <p:nvSpPr>
          <p:cNvPr id="9" name="TextBox 9"/>
          <p:cNvSpPr txBox="1"/>
          <p:nvPr/>
        </p:nvSpPr>
        <p:spPr>
          <a:xfrm>
            <a:off x="15840336" y="443334"/>
            <a:ext cx="791319"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21/32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222" b="-5222"/>
            </a:stretch>
          </a:blipFill>
        </p:spPr>
      </p:sp>
      <p:grpSp>
        <p:nvGrpSpPr>
          <p:cNvPr id="3" name="Group 3"/>
          <p:cNvGrpSpPr/>
          <p:nvPr/>
        </p:nvGrpSpPr>
        <p:grpSpPr>
          <a:xfrm>
            <a:off x="1028700" y="1867831"/>
            <a:ext cx="15778915" cy="3942869"/>
            <a:chOff x="0" y="0"/>
            <a:chExt cx="21038553" cy="5257158"/>
          </a:xfrm>
        </p:grpSpPr>
        <p:sp>
          <p:nvSpPr>
            <p:cNvPr id="4" name="TextBox 4"/>
            <p:cNvSpPr txBox="1"/>
            <p:nvPr/>
          </p:nvSpPr>
          <p:spPr>
            <a:xfrm>
              <a:off x="0" y="1322355"/>
              <a:ext cx="21038553" cy="3934945"/>
            </a:xfrm>
            <a:prstGeom prst="rect">
              <a:avLst/>
            </a:prstGeom>
          </p:spPr>
          <p:txBody>
            <a:bodyPr lIns="0" tIns="0" rIns="0" bIns="0" rtlCol="0" anchor="t">
              <a:spAutoFit/>
            </a:bodyPr>
            <a:lstStyle/>
            <a:p>
              <a:pPr algn="ctr">
                <a:lnSpc>
                  <a:spcPts val="7727"/>
                </a:lnSpc>
              </a:pPr>
              <a:r>
                <a:rPr lang="en-US" sz="6439">
                  <a:solidFill>
                    <a:srgbClr val="48FFC2"/>
                  </a:solidFill>
                  <a:latin typeface="Inter Bold"/>
                </a:rPr>
                <a:t>Evaluating the Possibility of Using the Power of the Received Signal to Estimate Soil Moisture</a:t>
              </a:r>
            </a:p>
          </p:txBody>
        </p:sp>
        <p:sp>
          <p:nvSpPr>
            <p:cNvPr id="5" name="TextBox 5"/>
            <p:cNvSpPr txBox="1"/>
            <p:nvPr/>
          </p:nvSpPr>
          <p:spPr>
            <a:xfrm>
              <a:off x="3368763" y="-28575"/>
              <a:ext cx="14301028" cy="547194"/>
            </a:xfrm>
            <a:prstGeom prst="rect">
              <a:avLst/>
            </a:prstGeom>
          </p:spPr>
          <p:txBody>
            <a:bodyPr lIns="0" tIns="0" rIns="0" bIns="0" rtlCol="0" anchor="t">
              <a:spAutoFit/>
            </a:bodyPr>
            <a:lstStyle/>
            <a:p>
              <a:pPr marL="0" lvl="0" indent="0" algn="ctr">
                <a:lnSpc>
                  <a:spcPts val="3348"/>
                </a:lnSpc>
                <a:spcBef>
                  <a:spcPct val="0"/>
                </a:spcBef>
              </a:pPr>
              <a:endParaRPr/>
            </a:p>
          </p:txBody>
        </p:sp>
      </p:grpSp>
      <p:sp>
        <p:nvSpPr>
          <p:cNvPr id="6" name="TextBox 6"/>
          <p:cNvSpPr txBox="1"/>
          <p:nvPr/>
        </p:nvSpPr>
        <p:spPr>
          <a:xfrm>
            <a:off x="7819132" y="6830786"/>
            <a:ext cx="2649736" cy="573406"/>
          </a:xfrm>
          <a:prstGeom prst="rect">
            <a:avLst/>
          </a:prstGeom>
        </p:spPr>
        <p:txBody>
          <a:bodyPr lIns="0" tIns="0" rIns="0" bIns="0" rtlCol="0" anchor="t">
            <a:spAutoFit/>
          </a:bodyPr>
          <a:lstStyle/>
          <a:p>
            <a:pPr algn="ctr">
              <a:lnSpc>
                <a:spcPts val="4619"/>
              </a:lnSpc>
              <a:spcBef>
                <a:spcPct val="0"/>
              </a:spcBef>
            </a:pPr>
            <a:r>
              <a:rPr lang="en-US" sz="3299">
                <a:solidFill>
                  <a:srgbClr val="FFFFFF"/>
                </a:solidFill>
                <a:latin typeface="Inter"/>
              </a:rPr>
              <a:t>Case Study 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785811" cy="10287000"/>
            <a:chOff x="0" y="0"/>
            <a:chExt cx="7714415" cy="13716000"/>
          </a:xfrm>
        </p:grpSpPr>
        <p:pic>
          <p:nvPicPr>
            <p:cNvPr id="3" name="Picture 3"/>
            <p:cNvPicPr>
              <a:picLocks noChangeAspect="1"/>
            </p:cNvPicPr>
            <p:nvPr/>
          </p:nvPicPr>
          <p:blipFill>
            <a:blip r:embed="rId2"/>
            <a:srcRect l="21729" r="21729"/>
            <a:stretch>
              <a:fillRect/>
            </a:stretch>
          </p:blipFill>
          <p:spPr>
            <a:xfrm>
              <a:off x="0" y="0"/>
              <a:ext cx="7714415" cy="9101667"/>
            </a:xfrm>
            <a:prstGeom prst="rect">
              <a:avLst/>
            </a:prstGeom>
          </p:spPr>
        </p:pic>
        <p:pic>
          <p:nvPicPr>
            <p:cNvPr id="4" name="Picture 4"/>
            <p:cNvPicPr>
              <a:picLocks noChangeAspect="1"/>
            </p:cNvPicPr>
            <p:nvPr/>
          </p:nvPicPr>
          <p:blipFill>
            <a:blip r:embed="rId3"/>
            <a:srcRect t="5756" b="5756"/>
            <a:stretch>
              <a:fillRect/>
            </a:stretch>
          </p:blipFill>
          <p:spPr>
            <a:xfrm>
              <a:off x="0" y="9165167"/>
              <a:ext cx="7714415" cy="4550833"/>
            </a:xfrm>
            <a:prstGeom prst="rect">
              <a:avLst/>
            </a:prstGeom>
          </p:spPr>
        </p:pic>
      </p:grpSp>
      <p:sp>
        <p:nvSpPr>
          <p:cNvPr id="5" name="TextBox 5"/>
          <p:cNvSpPr txBox="1"/>
          <p:nvPr/>
        </p:nvSpPr>
        <p:spPr>
          <a:xfrm>
            <a:off x="6986862" y="1717883"/>
            <a:ext cx="8826501" cy="18313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009145"/>
                </a:solidFill>
                <a:latin typeface="Inter Bold"/>
              </a:rPr>
              <a:t>Paper Name: “Evaluating the Possibility of Using the Power of the Received Signal to Estimate Soil Moisture in Outdoor and Indoor Environments” (Original Name Is In Persian)</a:t>
            </a:r>
          </a:p>
        </p:txBody>
      </p:sp>
      <p:sp>
        <p:nvSpPr>
          <p:cNvPr id="6" name="TextBox 6"/>
          <p:cNvSpPr txBox="1"/>
          <p:nvPr/>
        </p:nvSpPr>
        <p:spPr>
          <a:xfrm>
            <a:off x="6986862" y="4031170"/>
            <a:ext cx="8826501" cy="4181475"/>
          </a:xfrm>
          <a:prstGeom prst="rect">
            <a:avLst/>
          </a:prstGeom>
        </p:spPr>
        <p:txBody>
          <a:bodyPr lIns="0" tIns="0" rIns="0" bIns="0" rtlCol="0" anchor="t">
            <a:spAutoFit/>
          </a:bodyPr>
          <a:lstStyle/>
          <a:p>
            <a:pPr algn="l">
              <a:lnSpc>
                <a:spcPts val="3000"/>
              </a:lnSpc>
            </a:pPr>
            <a:r>
              <a:rPr lang="en-US" sz="2000">
                <a:solidFill>
                  <a:srgbClr val="00500A"/>
                </a:solidFill>
                <a:latin typeface="Inter"/>
              </a:rPr>
              <a:t>Three researchers from the Persian Gulf University have proposed a scientific approach based on Internet of Things (IoT) technology for measuring soil moisture.</a:t>
            </a:r>
          </a:p>
          <a:p>
            <a:pPr algn="l">
              <a:lnSpc>
                <a:spcPts val="3000"/>
              </a:lnSpc>
            </a:pPr>
            <a:endParaRPr lang="en-US" sz="2000">
              <a:solidFill>
                <a:srgbClr val="00500A"/>
              </a:solidFill>
              <a:latin typeface="Inter"/>
            </a:endParaRPr>
          </a:p>
          <a:p>
            <a:pPr algn="l">
              <a:lnSpc>
                <a:spcPts val="3000"/>
              </a:lnSpc>
            </a:pPr>
            <a:r>
              <a:rPr lang="en-US" sz="2000">
                <a:solidFill>
                  <a:srgbClr val="00500A"/>
                </a:solidFill>
                <a:latin typeface="Inter"/>
              </a:rPr>
              <a:t>The results indicate that with proper processing of the received signal strength indicator (RSSI), it is possible to estimate soil moisture in agriculture with acceptable accuracy.</a:t>
            </a:r>
          </a:p>
          <a:p>
            <a:pPr algn="l">
              <a:lnSpc>
                <a:spcPts val="3000"/>
              </a:lnSpc>
            </a:pPr>
            <a:endParaRPr lang="en-US" sz="2000">
              <a:solidFill>
                <a:srgbClr val="00500A"/>
              </a:solidFill>
              <a:latin typeface="Inter"/>
            </a:endParaRPr>
          </a:p>
          <a:p>
            <a:pPr algn="l">
              <a:lnSpc>
                <a:spcPts val="3000"/>
              </a:lnSpc>
            </a:pPr>
            <a:r>
              <a:rPr lang="en-US" sz="2000">
                <a:solidFill>
                  <a:srgbClr val="00500A"/>
                </a:solidFill>
                <a:latin typeface="Inter"/>
              </a:rPr>
              <a:t>This and the method proposed could lead to a massive reduction in expenses of implementing a system to control soil moisture in order to achieve excellent irrigation.</a:t>
            </a:r>
          </a:p>
        </p:txBody>
      </p:sp>
      <p:grpSp>
        <p:nvGrpSpPr>
          <p:cNvPr id="7" name="Group 7"/>
          <p:cNvGrpSpPr/>
          <p:nvPr/>
        </p:nvGrpSpPr>
        <p:grpSpPr>
          <a:xfrm>
            <a:off x="502601" y="5185864"/>
            <a:ext cx="526099" cy="5297628"/>
            <a:chOff x="0" y="0"/>
            <a:chExt cx="138561" cy="1395260"/>
          </a:xfrm>
        </p:grpSpPr>
        <p:sp>
          <p:nvSpPr>
            <p:cNvPr id="8" name="Freeform 8"/>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9" name="TextBox 9"/>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15833044" y="443334"/>
            <a:ext cx="805904"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23/32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2FFE6"/>
        </a:solidFill>
        <a:effectLst/>
      </p:bgPr>
    </p:bg>
    <p:spTree>
      <p:nvGrpSpPr>
        <p:cNvPr id="1" name=""/>
        <p:cNvGrpSpPr/>
        <p:nvPr/>
      </p:nvGrpSpPr>
      <p:grpSpPr>
        <a:xfrm>
          <a:off x="0" y="0"/>
          <a:ext cx="0" cy="0"/>
          <a:chOff x="0" y="0"/>
          <a:chExt cx="0" cy="0"/>
        </a:xfrm>
      </p:grpSpPr>
      <p:grpSp>
        <p:nvGrpSpPr>
          <p:cNvPr id="2" name="Group 2"/>
          <p:cNvGrpSpPr/>
          <p:nvPr/>
        </p:nvGrpSpPr>
        <p:grpSpPr>
          <a:xfrm>
            <a:off x="2305910" y="4185651"/>
            <a:ext cx="13676179" cy="5072649"/>
            <a:chOff x="0" y="0"/>
            <a:chExt cx="18234906" cy="6763533"/>
          </a:xfrm>
        </p:grpSpPr>
        <p:grpSp>
          <p:nvGrpSpPr>
            <p:cNvPr id="3" name="Group 3"/>
            <p:cNvGrpSpPr/>
            <p:nvPr/>
          </p:nvGrpSpPr>
          <p:grpSpPr>
            <a:xfrm>
              <a:off x="12553883" y="8282"/>
              <a:ext cx="5681023" cy="6755251"/>
              <a:chOff x="0" y="0"/>
              <a:chExt cx="1122177" cy="1334370"/>
            </a:xfrm>
          </p:grpSpPr>
          <p:sp>
            <p:nvSpPr>
              <p:cNvPr id="4" name="Freeform 4"/>
              <p:cNvSpPr/>
              <p:nvPr/>
            </p:nvSpPr>
            <p:spPr>
              <a:xfrm>
                <a:off x="0" y="0"/>
                <a:ext cx="1122177" cy="1334370"/>
              </a:xfrm>
              <a:custGeom>
                <a:avLst/>
                <a:gdLst/>
                <a:ahLst/>
                <a:cxnLst/>
                <a:rect l="l" t="t" r="r" b="b"/>
                <a:pathLst>
                  <a:path w="1122177" h="1334370">
                    <a:moveTo>
                      <a:pt x="54511" y="0"/>
                    </a:moveTo>
                    <a:lnTo>
                      <a:pt x="1067667" y="0"/>
                    </a:lnTo>
                    <a:cubicBezTo>
                      <a:pt x="1082124" y="0"/>
                      <a:pt x="1095989" y="5743"/>
                      <a:pt x="1106212" y="15966"/>
                    </a:cubicBezTo>
                    <a:cubicBezTo>
                      <a:pt x="1116434" y="26189"/>
                      <a:pt x="1122177" y="40054"/>
                      <a:pt x="1122177" y="54511"/>
                    </a:cubicBezTo>
                    <a:lnTo>
                      <a:pt x="1122177" y="1279860"/>
                    </a:lnTo>
                    <a:cubicBezTo>
                      <a:pt x="1122177" y="1309965"/>
                      <a:pt x="1097772" y="1334370"/>
                      <a:pt x="1067667" y="1334370"/>
                    </a:cubicBezTo>
                    <a:lnTo>
                      <a:pt x="54511" y="1334370"/>
                    </a:lnTo>
                    <a:cubicBezTo>
                      <a:pt x="24405" y="1334370"/>
                      <a:pt x="0" y="1309965"/>
                      <a:pt x="0" y="1279860"/>
                    </a:cubicBezTo>
                    <a:lnTo>
                      <a:pt x="0" y="54511"/>
                    </a:lnTo>
                    <a:cubicBezTo>
                      <a:pt x="0" y="24405"/>
                      <a:pt x="24405" y="0"/>
                      <a:pt x="54511" y="0"/>
                    </a:cubicBezTo>
                    <a:close/>
                  </a:path>
                </a:pathLst>
              </a:custGeom>
              <a:solidFill>
                <a:srgbClr val="FFFACD"/>
              </a:solidFill>
              <a:ln cap="rnd">
                <a:noFill/>
                <a:prstDash val="sysDot"/>
                <a:round/>
              </a:ln>
            </p:spPr>
          </p:sp>
          <p:sp>
            <p:nvSpPr>
              <p:cNvPr id="5" name="TextBox 5"/>
              <p:cNvSpPr txBox="1"/>
              <p:nvPr/>
            </p:nvSpPr>
            <p:spPr>
              <a:xfrm>
                <a:off x="0" y="-38100"/>
                <a:ext cx="1122177" cy="1372470"/>
              </a:xfrm>
              <a:prstGeom prst="rect">
                <a:avLst/>
              </a:prstGeom>
            </p:spPr>
            <p:txBody>
              <a:bodyPr lIns="50800" tIns="50800" rIns="50800" bIns="50800" rtlCol="0" anchor="ctr"/>
              <a:lstStyle/>
              <a:p>
                <a:pPr marL="0" lvl="0" indent="0" algn="just">
                  <a:lnSpc>
                    <a:spcPts val="2520"/>
                  </a:lnSpc>
                  <a:spcBef>
                    <a:spcPct val="0"/>
                  </a:spcBef>
                </a:pPr>
                <a:endParaRPr/>
              </a:p>
            </p:txBody>
          </p:sp>
        </p:grpSp>
        <p:sp>
          <p:nvSpPr>
            <p:cNvPr id="6" name="Freeform 6"/>
            <p:cNvSpPr/>
            <p:nvPr/>
          </p:nvSpPr>
          <p:spPr>
            <a:xfrm>
              <a:off x="14036556" y="1277021"/>
              <a:ext cx="2715677" cy="2969428"/>
            </a:xfrm>
            <a:custGeom>
              <a:avLst/>
              <a:gdLst/>
              <a:ahLst/>
              <a:cxnLst/>
              <a:rect l="l" t="t" r="r" b="b"/>
              <a:pathLst>
                <a:path w="2715677" h="2969428">
                  <a:moveTo>
                    <a:pt x="0" y="0"/>
                  </a:moveTo>
                  <a:lnTo>
                    <a:pt x="2715677" y="0"/>
                  </a:lnTo>
                  <a:lnTo>
                    <a:pt x="2715677" y="2969428"/>
                  </a:lnTo>
                  <a:lnTo>
                    <a:pt x="0" y="2969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3279059" y="5252272"/>
              <a:ext cx="4230671" cy="508635"/>
            </a:xfrm>
            <a:prstGeom prst="rect">
              <a:avLst/>
            </a:prstGeom>
          </p:spPr>
          <p:txBody>
            <a:bodyPr lIns="0" tIns="0" rIns="0" bIns="0" rtlCol="0" anchor="t">
              <a:spAutoFit/>
            </a:bodyPr>
            <a:lstStyle/>
            <a:p>
              <a:pPr marL="0" lvl="0" indent="0" algn="ctr">
                <a:lnSpc>
                  <a:spcPts val="3120"/>
                </a:lnSpc>
                <a:spcBef>
                  <a:spcPct val="0"/>
                </a:spcBef>
              </a:pPr>
              <a:r>
                <a:rPr lang="en-US" sz="2400">
                  <a:solidFill>
                    <a:srgbClr val="00500A"/>
                  </a:solidFill>
                  <a:latin typeface="Inter Bold"/>
                </a:rPr>
                <a:t>Power Supply</a:t>
              </a:r>
            </a:p>
          </p:txBody>
        </p:sp>
        <p:grpSp>
          <p:nvGrpSpPr>
            <p:cNvPr id="8" name="Group 8"/>
            <p:cNvGrpSpPr/>
            <p:nvPr/>
          </p:nvGrpSpPr>
          <p:grpSpPr>
            <a:xfrm>
              <a:off x="6277923" y="0"/>
              <a:ext cx="5681023" cy="6755251"/>
              <a:chOff x="0" y="0"/>
              <a:chExt cx="1122177" cy="1334370"/>
            </a:xfrm>
          </p:grpSpPr>
          <p:sp>
            <p:nvSpPr>
              <p:cNvPr id="9" name="Freeform 9"/>
              <p:cNvSpPr/>
              <p:nvPr/>
            </p:nvSpPr>
            <p:spPr>
              <a:xfrm>
                <a:off x="0" y="0"/>
                <a:ext cx="1122177" cy="1334370"/>
              </a:xfrm>
              <a:custGeom>
                <a:avLst/>
                <a:gdLst/>
                <a:ahLst/>
                <a:cxnLst/>
                <a:rect l="l" t="t" r="r" b="b"/>
                <a:pathLst>
                  <a:path w="1122177" h="1334370">
                    <a:moveTo>
                      <a:pt x="54511" y="0"/>
                    </a:moveTo>
                    <a:lnTo>
                      <a:pt x="1067667" y="0"/>
                    </a:lnTo>
                    <a:cubicBezTo>
                      <a:pt x="1082124" y="0"/>
                      <a:pt x="1095989" y="5743"/>
                      <a:pt x="1106212" y="15966"/>
                    </a:cubicBezTo>
                    <a:cubicBezTo>
                      <a:pt x="1116434" y="26189"/>
                      <a:pt x="1122177" y="40054"/>
                      <a:pt x="1122177" y="54511"/>
                    </a:cubicBezTo>
                    <a:lnTo>
                      <a:pt x="1122177" y="1279860"/>
                    </a:lnTo>
                    <a:cubicBezTo>
                      <a:pt x="1122177" y="1309965"/>
                      <a:pt x="1097772" y="1334370"/>
                      <a:pt x="1067667" y="1334370"/>
                    </a:cubicBezTo>
                    <a:lnTo>
                      <a:pt x="54511" y="1334370"/>
                    </a:lnTo>
                    <a:cubicBezTo>
                      <a:pt x="24405" y="1334370"/>
                      <a:pt x="0" y="1309965"/>
                      <a:pt x="0" y="1279860"/>
                    </a:cubicBezTo>
                    <a:lnTo>
                      <a:pt x="0" y="54511"/>
                    </a:lnTo>
                    <a:cubicBezTo>
                      <a:pt x="0" y="24405"/>
                      <a:pt x="24405" y="0"/>
                      <a:pt x="54511" y="0"/>
                    </a:cubicBezTo>
                    <a:close/>
                  </a:path>
                </a:pathLst>
              </a:custGeom>
              <a:solidFill>
                <a:srgbClr val="FFFACD"/>
              </a:solidFill>
              <a:ln cap="rnd">
                <a:noFill/>
                <a:prstDash val="sysDot"/>
                <a:round/>
              </a:ln>
            </p:spPr>
          </p:sp>
          <p:sp>
            <p:nvSpPr>
              <p:cNvPr id="10" name="TextBox 10"/>
              <p:cNvSpPr txBox="1"/>
              <p:nvPr/>
            </p:nvSpPr>
            <p:spPr>
              <a:xfrm>
                <a:off x="0" y="-38100"/>
                <a:ext cx="1122177" cy="1372470"/>
              </a:xfrm>
              <a:prstGeom prst="rect">
                <a:avLst/>
              </a:prstGeom>
            </p:spPr>
            <p:txBody>
              <a:bodyPr lIns="50800" tIns="50800" rIns="50800" bIns="50800" rtlCol="0" anchor="ctr"/>
              <a:lstStyle/>
              <a:p>
                <a:pPr marL="0" lvl="0" indent="0" algn="just">
                  <a:lnSpc>
                    <a:spcPts val="2520"/>
                  </a:lnSpc>
                  <a:spcBef>
                    <a:spcPct val="0"/>
                  </a:spcBef>
                </a:pPr>
                <a:endParaRPr/>
              </a:p>
            </p:txBody>
          </p:sp>
        </p:grpSp>
        <p:sp>
          <p:nvSpPr>
            <p:cNvPr id="11" name="TextBox 11"/>
            <p:cNvSpPr txBox="1"/>
            <p:nvPr/>
          </p:nvSpPr>
          <p:spPr>
            <a:xfrm>
              <a:off x="7003099" y="5243990"/>
              <a:ext cx="4230671" cy="508635"/>
            </a:xfrm>
            <a:prstGeom prst="rect">
              <a:avLst/>
            </a:prstGeom>
          </p:spPr>
          <p:txBody>
            <a:bodyPr lIns="0" tIns="0" rIns="0" bIns="0" rtlCol="0" anchor="t">
              <a:spAutoFit/>
            </a:bodyPr>
            <a:lstStyle/>
            <a:p>
              <a:pPr algn="ctr">
                <a:lnSpc>
                  <a:spcPts val="3120"/>
                </a:lnSpc>
              </a:pPr>
              <a:r>
                <a:rPr lang="en-US" sz="2400">
                  <a:solidFill>
                    <a:srgbClr val="00500A"/>
                  </a:solidFill>
                  <a:latin typeface="Inter Bold"/>
                </a:rPr>
                <a:t>Large Farms</a:t>
              </a:r>
            </a:p>
          </p:txBody>
        </p:sp>
        <p:sp>
          <p:nvSpPr>
            <p:cNvPr id="12" name="Freeform 12"/>
            <p:cNvSpPr/>
            <p:nvPr/>
          </p:nvSpPr>
          <p:spPr>
            <a:xfrm>
              <a:off x="7920664" y="1313671"/>
              <a:ext cx="2399463" cy="3172844"/>
            </a:xfrm>
            <a:custGeom>
              <a:avLst/>
              <a:gdLst/>
              <a:ahLst/>
              <a:cxnLst/>
              <a:rect l="l" t="t" r="r" b="b"/>
              <a:pathLst>
                <a:path w="2399463" h="3172844">
                  <a:moveTo>
                    <a:pt x="0" y="0"/>
                  </a:moveTo>
                  <a:lnTo>
                    <a:pt x="2399463" y="0"/>
                  </a:lnTo>
                  <a:lnTo>
                    <a:pt x="2399463" y="3172844"/>
                  </a:lnTo>
                  <a:lnTo>
                    <a:pt x="0" y="3172844"/>
                  </a:lnTo>
                  <a:lnTo>
                    <a:pt x="0" y="0"/>
                  </a:lnTo>
                  <a:close/>
                </a:path>
              </a:pathLst>
            </a:custGeom>
            <a:blipFill>
              <a:blip r:embed="rId4"/>
              <a:stretch>
                <a:fillRect/>
              </a:stretch>
            </a:blipFill>
            <a:ln cap="sq">
              <a:noFill/>
              <a:prstDash val="solid"/>
              <a:miter/>
            </a:ln>
          </p:spPr>
        </p:sp>
        <p:grpSp>
          <p:nvGrpSpPr>
            <p:cNvPr id="13" name="Group 13"/>
            <p:cNvGrpSpPr/>
            <p:nvPr/>
          </p:nvGrpSpPr>
          <p:grpSpPr>
            <a:xfrm>
              <a:off x="0" y="8282"/>
              <a:ext cx="5681023" cy="6755251"/>
              <a:chOff x="0" y="0"/>
              <a:chExt cx="1122177" cy="1334370"/>
            </a:xfrm>
          </p:grpSpPr>
          <p:sp>
            <p:nvSpPr>
              <p:cNvPr id="14" name="Freeform 14"/>
              <p:cNvSpPr/>
              <p:nvPr/>
            </p:nvSpPr>
            <p:spPr>
              <a:xfrm>
                <a:off x="0" y="0"/>
                <a:ext cx="1122177" cy="1334370"/>
              </a:xfrm>
              <a:custGeom>
                <a:avLst/>
                <a:gdLst/>
                <a:ahLst/>
                <a:cxnLst/>
                <a:rect l="l" t="t" r="r" b="b"/>
                <a:pathLst>
                  <a:path w="1122177" h="1334370">
                    <a:moveTo>
                      <a:pt x="54511" y="0"/>
                    </a:moveTo>
                    <a:lnTo>
                      <a:pt x="1067667" y="0"/>
                    </a:lnTo>
                    <a:cubicBezTo>
                      <a:pt x="1082124" y="0"/>
                      <a:pt x="1095989" y="5743"/>
                      <a:pt x="1106212" y="15966"/>
                    </a:cubicBezTo>
                    <a:cubicBezTo>
                      <a:pt x="1116434" y="26189"/>
                      <a:pt x="1122177" y="40054"/>
                      <a:pt x="1122177" y="54511"/>
                    </a:cubicBezTo>
                    <a:lnTo>
                      <a:pt x="1122177" y="1279860"/>
                    </a:lnTo>
                    <a:cubicBezTo>
                      <a:pt x="1122177" y="1309965"/>
                      <a:pt x="1097772" y="1334370"/>
                      <a:pt x="1067667" y="1334370"/>
                    </a:cubicBezTo>
                    <a:lnTo>
                      <a:pt x="54511" y="1334370"/>
                    </a:lnTo>
                    <a:cubicBezTo>
                      <a:pt x="24405" y="1334370"/>
                      <a:pt x="0" y="1309965"/>
                      <a:pt x="0" y="1279860"/>
                    </a:cubicBezTo>
                    <a:lnTo>
                      <a:pt x="0" y="54511"/>
                    </a:lnTo>
                    <a:cubicBezTo>
                      <a:pt x="0" y="24405"/>
                      <a:pt x="24405" y="0"/>
                      <a:pt x="54511" y="0"/>
                    </a:cubicBezTo>
                    <a:close/>
                  </a:path>
                </a:pathLst>
              </a:custGeom>
              <a:solidFill>
                <a:srgbClr val="FFFACD"/>
              </a:solidFill>
              <a:ln cap="rnd">
                <a:noFill/>
                <a:prstDash val="sysDot"/>
                <a:round/>
              </a:ln>
            </p:spPr>
          </p:sp>
          <p:sp>
            <p:nvSpPr>
              <p:cNvPr id="15" name="TextBox 15"/>
              <p:cNvSpPr txBox="1"/>
              <p:nvPr/>
            </p:nvSpPr>
            <p:spPr>
              <a:xfrm>
                <a:off x="0" y="-38100"/>
                <a:ext cx="1122177" cy="1372470"/>
              </a:xfrm>
              <a:prstGeom prst="rect">
                <a:avLst/>
              </a:prstGeom>
            </p:spPr>
            <p:txBody>
              <a:bodyPr lIns="50800" tIns="50800" rIns="50800" bIns="50800" rtlCol="0" anchor="ctr"/>
              <a:lstStyle/>
              <a:p>
                <a:pPr marL="0" lvl="0" indent="0" algn="just">
                  <a:lnSpc>
                    <a:spcPts val="2520"/>
                  </a:lnSpc>
                  <a:spcBef>
                    <a:spcPct val="0"/>
                  </a:spcBef>
                </a:pPr>
                <a:endParaRPr/>
              </a:p>
            </p:txBody>
          </p:sp>
        </p:grpSp>
        <p:sp>
          <p:nvSpPr>
            <p:cNvPr id="16" name="Freeform 16"/>
            <p:cNvSpPr/>
            <p:nvPr/>
          </p:nvSpPr>
          <p:spPr>
            <a:xfrm>
              <a:off x="1621706" y="1542929"/>
              <a:ext cx="2437611" cy="2437611"/>
            </a:xfrm>
            <a:custGeom>
              <a:avLst/>
              <a:gdLst/>
              <a:ahLst/>
              <a:cxnLst/>
              <a:rect l="l" t="t" r="r" b="b"/>
              <a:pathLst>
                <a:path w="2437611" h="2437611">
                  <a:moveTo>
                    <a:pt x="0" y="0"/>
                  </a:moveTo>
                  <a:lnTo>
                    <a:pt x="2437611" y="0"/>
                  </a:lnTo>
                  <a:lnTo>
                    <a:pt x="2437611" y="2437611"/>
                  </a:lnTo>
                  <a:lnTo>
                    <a:pt x="0" y="24376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725176" y="5252272"/>
              <a:ext cx="4230671" cy="508635"/>
            </a:xfrm>
            <a:prstGeom prst="rect">
              <a:avLst/>
            </a:prstGeom>
          </p:spPr>
          <p:txBody>
            <a:bodyPr lIns="0" tIns="0" rIns="0" bIns="0" rtlCol="0" anchor="t">
              <a:spAutoFit/>
            </a:bodyPr>
            <a:lstStyle/>
            <a:p>
              <a:pPr algn="ctr">
                <a:lnSpc>
                  <a:spcPts val="3120"/>
                </a:lnSpc>
              </a:pPr>
              <a:r>
                <a:rPr lang="en-US" sz="2400">
                  <a:solidFill>
                    <a:srgbClr val="00500A"/>
                  </a:solidFill>
                  <a:latin typeface="Inter Bold"/>
                </a:rPr>
                <a:t>Financial</a:t>
              </a:r>
            </a:p>
          </p:txBody>
        </p:sp>
      </p:grpSp>
      <p:sp>
        <p:nvSpPr>
          <p:cNvPr id="18" name="TextBox 18"/>
          <p:cNvSpPr txBox="1"/>
          <p:nvPr/>
        </p:nvSpPr>
        <p:spPr>
          <a:xfrm>
            <a:off x="2907023" y="1019175"/>
            <a:ext cx="12473954" cy="2143125"/>
          </a:xfrm>
          <a:prstGeom prst="rect">
            <a:avLst/>
          </a:prstGeom>
        </p:spPr>
        <p:txBody>
          <a:bodyPr lIns="0" tIns="0" rIns="0" bIns="0" rtlCol="0" anchor="t">
            <a:spAutoFit/>
          </a:bodyPr>
          <a:lstStyle/>
          <a:p>
            <a:pPr marL="0" lvl="0" indent="0" algn="ctr">
              <a:lnSpc>
                <a:spcPts val="8400"/>
              </a:lnSpc>
              <a:spcBef>
                <a:spcPct val="0"/>
              </a:spcBef>
            </a:pPr>
            <a:r>
              <a:rPr lang="en-US" sz="7000">
                <a:solidFill>
                  <a:srgbClr val="00500A"/>
                </a:solidFill>
                <a:latin typeface="Inter Bold"/>
              </a:rPr>
              <a:t>Soil Moisture Measurement Challenges</a:t>
            </a:r>
          </a:p>
        </p:txBody>
      </p:sp>
      <p:sp>
        <p:nvSpPr>
          <p:cNvPr id="19" name="TextBox 19"/>
          <p:cNvSpPr txBox="1"/>
          <p:nvPr/>
        </p:nvSpPr>
        <p:spPr>
          <a:xfrm>
            <a:off x="15829249" y="443334"/>
            <a:ext cx="813495"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24/32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sp>
        <p:nvSpPr>
          <p:cNvPr id="2" name="Freeform 2"/>
          <p:cNvSpPr/>
          <p:nvPr/>
        </p:nvSpPr>
        <p:spPr>
          <a:xfrm>
            <a:off x="0" y="0"/>
            <a:ext cx="5738586" cy="10287000"/>
          </a:xfrm>
          <a:custGeom>
            <a:avLst/>
            <a:gdLst/>
            <a:ahLst/>
            <a:cxnLst/>
            <a:rect l="l" t="t" r="r" b="b"/>
            <a:pathLst>
              <a:path w="5738586" h="10287000">
                <a:moveTo>
                  <a:pt x="0" y="0"/>
                </a:moveTo>
                <a:lnTo>
                  <a:pt x="5738586" y="0"/>
                </a:lnTo>
                <a:lnTo>
                  <a:pt x="5738586" y="10287000"/>
                </a:lnTo>
                <a:lnTo>
                  <a:pt x="0" y="10287000"/>
                </a:lnTo>
                <a:lnTo>
                  <a:pt x="0" y="0"/>
                </a:lnTo>
                <a:close/>
              </a:path>
            </a:pathLst>
          </a:custGeom>
          <a:blipFill>
            <a:blip r:embed="rId2"/>
            <a:stretch>
              <a:fillRect l="-168890"/>
            </a:stretch>
          </a:blipFill>
        </p:spPr>
      </p:sp>
      <p:grpSp>
        <p:nvGrpSpPr>
          <p:cNvPr id="3" name="Group 3"/>
          <p:cNvGrpSpPr/>
          <p:nvPr/>
        </p:nvGrpSpPr>
        <p:grpSpPr>
          <a:xfrm>
            <a:off x="502601" y="5185864"/>
            <a:ext cx="526099" cy="5297628"/>
            <a:chOff x="0" y="0"/>
            <a:chExt cx="138561" cy="1395260"/>
          </a:xfrm>
        </p:grpSpPr>
        <p:sp>
          <p:nvSpPr>
            <p:cNvPr id="4" name="Freeform 4"/>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5" name="TextBox 5"/>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6986862" y="2372886"/>
            <a:ext cx="8826501" cy="521335"/>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9145"/>
                </a:solidFill>
                <a:latin typeface="Inter Bold"/>
              </a:rPr>
              <a:t>Experiment Methodology</a:t>
            </a:r>
          </a:p>
        </p:txBody>
      </p:sp>
      <p:sp>
        <p:nvSpPr>
          <p:cNvPr id="7" name="TextBox 7"/>
          <p:cNvSpPr txBox="1"/>
          <p:nvPr/>
        </p:nvSpPr>
        <p:spPr>
          <a:xfrm>
            <a:off x="6986862" y="4119928"/>
            <a:ext cx="8826501" cy="3714750"/>
          </a:xfrm>
          <a:prstGeom prst="rect">
            <a:avLst/>
          </a:prstGeom>
        </p:spPr>
        <p:txBody>
          <a:bodyPr lIns="0" tIns="0" rIns="0" bIns="0" rtlCol="0" anchor="t">
            <a:spAutoFit/>
          </a:bodyPr>
          <a:lstStyle/>
          <a:p>
            <a:pPr algn="l">
              <a:lnSpc>
                <a:spcPts val="3749"/>
              </a:lnSpc>
            </a:pPr>
            <a:r>
              <a:rPr lang="en-US" sz="2499">
                <a:solidFill>
                  <a:srgbClr val="00500A"/>
                </a:solidFill>
                <a:latin typeface="Inter Bold"/>
              </a:rPr>
              <a:t>Materials:</a:t>
            </a:r>
          </a:p>
          <a:p>
            <a:pPr marL="539748" lvl="1" indent="-269874" algn="l">
              <a:lnSpc>
                <a:spcPts val="3749"/>
              </a:lnSpc>
              <a:buFont typeface="Arial"/>
              <a:buChar char="•"/>
            </a:pPr>
            <a:r>
              <a:rPr lang="en-US" sz="2499">
                <a:solidFill>
                  <a:srgbClr val="00500A"/>
                </a:solidFill>
                <a:latin typeface="Inter"/>
              </a:rPr>
              <a:t>a Lora module</a:t>
            </a:r>
          </a:p>
          <a:p>
            <a:pPr marL="539748" lvl="1" indent="-269874" algn="l">
              <a:lnSpc>
                <a:spcPts val="3749"/>
              </a:lnSpc>
              <a:buFont typeface="Arial"/>
              <a:buChar char="•"/>
            </a:pPr>
            <a:r>
              <a:rPr lang="en-US" sz="2499">
                <a:solidFill>
                  <a:srgbClr val="00500A"/>
                </a:solidFill>
                <a:latin typeface="Inter"/>
              </a:rPr>
              <a:t>a soil moisture sensor</a:t>
            </a:r>
          </a:p>
          <a:p>
            <a:pPr algn="l">
              <a:lnSpc>
                <a:spcPts val="3749"/>
              </a:lnSpc>
            </a:pPr>
            <a:endParaRPr lang="en-US" sz="2499">
              <a:solidFill>
                <a:srgbClr val="00500A"/>
              </a:solidFill>
              <a:latin typeface="Inter"/>
            </a:endParaRPr>
          </a:p>
          <a:p>
            <a:pPr algn="l">
              <a:lnSpc>
                <a:spcPts val="3749"/>
              </a:lnSpc>
            </a:pPr>
            <a:endParaRPr lang="en-US" sz="2499">
              <a:solidFill>
                <a:srgbClr val="00500A"/>
              </a:solidFill>
              <a:latin typeface="Inter"/>
            </a:endParaRPr>
          </a:p>
          <a:p>
            <a:pPr algn="l">
              <a:lnSpc>
                <a:spcPts val="3749"/>
              </a:lnSpc>
            </a:pPr>
            <a:r>
              <a:rPr lang="en-US" sz="2499">
                <a:solidFill>
                  <a:srgbClr val="00500A"/>
                </a:solidFill>
                <a:latin typeface="Inter"/>
              </a:rPr>
              <a:t>The experiment was conducted in both indoor (inside a building) and outdoor (on the campus of Persian Gulf University) environments..</a:t>
            </a:r>
          </a:p>
        </p:txBody>
      </p:sp>
      <p:sp>
        <p:nvSpPr>
          <p:cNvPr id="8" name="TextBox 8"/>
          <p:cNvSpPr txBox="1"/>
          <p:nvPr/>
        </p:nvSpPr>
        <p:spPr>
          <a:xfrm>
            <a:off x="15831407" y="443334"/>
            <a:ext cx="809179"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25/32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sp>
        <p:nvSpPr>
          <p:cNvPr id="2" name="Freeform 2"/>
          <p:cNvSpPr/>
          <p:nvPr/>
        </p:nvSpPr>
        <p:spPr>
          <a:xfrm>
            <a:off x="8115300" y="2673387"/>
            <a:ext cx="8469307" cy="5934622"/>
          </a:xfrm>
          <a:custGeom>
            <a:avLst/>
            <a:gdLst/>
            <a:ahLst/>
            <a:cxnLst/>
            <a:rect l="l" t="t" r="r" b="b"/>
            <a:pathLst>
              <a:path w="8469307" h="5934622">
                <a:moveTo>
                  <a:pt x="0" y="0"/>
                </a:moveTo>
                <a:lnTo>
                  <a:pt x="8469307" y="0"/>
                </a:lnTo>
                <a:lnTo>
                  <a:pt x="8469307" y="5934622"/>
                </a:lnTo>
                <a:lnTo>
                  <a:pt x="0" y="5934622"/>
                </a:lnTo>
                <a:lnTo>
                  <a:pt x="0" y="0"/>
                </a:lnTo>
                <a:close/>
              </a:path>
            </a:pathLst>
          </a:custGeom>
          <a:blipFill>
            <a:blip r:embed="rId2"/>
            <a:stretch>
              <a:fillRect/>
            </a:stretch>
          </a:blipFill>
        </p:spPr>
      </p:sp>
      <p:sp>
        <p:nvSpPr>
          <p:cNvPr id="3" name="TextBox 3"/>
          <p:cNvSpPr txBox="1"/>
          <p:nvPr/>
        </p:nvSpPr>
        <p:spPr>
          <a:xfrm>
            <a:off x="1028700" y="1009650"/>
            <a:ext cx="7086600" cy="2457450"/>
          </a:xfrm>
          <a:prstGeom prst="rect">
            <a:avLst/>
          </a:prstGeom>
        </p:spPr>
        <p:txBody>
          <a:bodyPr lIns="0" tIns="0" rIns="0" bIns="0" rtlCol="0" anchor="t">
            <a:spAutoFit/>
          </a:bodyPr>
          <a:lstStyle/>
          <a:p>
            <a:pPr algn="l">
              <a:lnSpc>
                <a:spcPts val="9600"/>
              </a:lnSpc>
            </a:pPr>
            <a:r>
              <a:rPr lang="en-US" sz="8000">
                <a:solidFill>
                  <a:srgbClr val="00500A"/>
                </a:solidFill>
                <a:latin typeface="Inter Bold"/>
              </a:rPr>
              <a:t>Results and Discussion</a:t>
            </a:r>
          </a:p>
        </p:txBody>
      </p:sp>
      <p:sp>
        <p:nvSpPr>
          <p:cNvPr id="4" name="TextBox 4"/>
          <p:cNvSpPr txBox="1"/>
          <p:nvPr/>
        </p:nvSpPr>
        <p:spPr>
          <a:xfrm>
            <a:off x="1028700" y="4863783"/>
            <a:ext cx="4051579" cy="521335"/>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9145"/>
                </a:solidFill>
                <a:latin typeface="Inter Bold"/>
              </a:rPr>
              <a:t>Indoor Environment</a:t>
            </a:r>
          </a:p>
        </p:txBody>
      </p:sp>
      <p:sp>
        <p:nvSpPr>
          <p:cNvPr id="5" name="TextBox 5"/>
          <p:cNvSpPr txBox="1"/>
          <p:nvPr/>
        </p:nvSpPr>
        <p:spPr>
          <a:xfrm>
            <a:off x="8994670" y="1998980"/>
            <a:ext cx="6710567"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000000"/>
                </a:solidFill>
                <a:latin typeface="Inter Bold"/>
              </a:rPr>
              <a:t>RSSI over time for indoor environment</a:t>
            </a:r>
          </a:p>
        </p:txBody>
      </p:sp>
      <p:sp>
        <p:nvSpPr>
          <p:cNvPr id="6" name="TextBox 6"/>
          <p:cNvSpPr txBox="1"/>
          <p:nvPr/>
        </p:nvSpPr>
        <p:spPr>
          <a:xfrm>
            <a:off x="15823444" y="443334"/>
            <a:ext cx="825103"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26/32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sp>
        <p:nvSpPr>
          <p:cNvPr id="2" name="Freeform 2"/>
          <p:cNvSpPr/>
          <p:nvPr/>
        </p:nvSpPr>
        <p:spPr>
          <a:xfrm>
            <a:off x="1028700" y="3762075"/>
            <a:ext cx="7425411" cy="5201250"/>
          </a:xfrm>
          <a:custGeom>
            <a:avLst/>
            <a:gdLst/>
            <a:ahLst/>
            <a:cxnLst/>
            <a:rect l="l" t="t" r="r" b="b"/>
            <a:pathLst>
              <a:path w="7425411" h="5201250">
                <a:moveTo>
                  <a:pt x="0" y="0"/>
                </a:moveTo>
                <a:lnTo>
                  <a:pt x="7425411" y="0"/>
                </a:lnTo>
                <a:lnTo>
                  <a:pt x="7425411" y="5201250"/>
                </a:lnTo>
                <a:lnTo>
                  <a:pt x="0" y="5201250"/>
                </a:lnTo>
                <a:lnTo>
                  <a:pt x="0" y="0"/>
                </a:lnTo>
                <a:close/>
              </a:path>
            </a:pathLst>
          </a:custGeom>
          <a:blipFill>
            <a:blip r:embed="rId2"/>
            <a:stretch>
              <a:fillRect/>
            </a:stretch>
          </a:blipFill>
        </p:spPr>
      </p:sp>
      <p:sp>
        <p:nvSpPr>
          <p:cNvPr id="3" name="Freeform 3"/>
          <p:cNvSpPr/>
          <p:nvPr/>
        </p:nvSpPr>
        <p:spPr>
          <a:xfrm>
            <a:off x="9832820" y="3762075"/>
            <a:ext cx="7426480" cy="5201250"/>
          </a:xfrm>
          <a:custGeom>
            <a:avLst/>
            <a:gdLst/>
            <a:ahLst/>
            <a:cxnLst/>
            <a:rect l="l" t="t" r="r" b="b"/>
            <a:pathLst>
              <a:path w="7426480" h="5201250">
                <a:moveTo>
                  <a:pt x="0" y="0"/>
                </a:moveTo>
                <a:lnTo>
                  <a:pt x="7426480" y="0"/>
                </a:lnTo>
                <a:lnTo>
                  <a:pt x="7426480" y="5201250"/>
                </a:lnTo>
                <a:lnTo>
                  <a:pt x="0" y="5201250"/>
                </a:lnTo>
                <a:lnTo>
                  <a:pt x="0" y="0"/>
                </a:lnTo>
                <a:close/>
              </a:path>
            </a:pathLst>
          </a:custGeom>
          <a:blipFill>
            <a:blip r:embed="rId3"/>
            <a:stretch>
              <a:fillRect/>
            </a:stretch>
          </a:blipFill>
        </p:spPr>
      </p:sp>
      <p:sp>
        <p:nvSpPr>
          <p:cNvPr id="4" name="TextBox 4"/>
          <p:cNvSpPr txBox="1"/>
          <p:nvPr/>
        </p:nvSpPr>
        <p:spPr>
          <a:xfrm>
            <a:off x="1028700" y="1009650"/>
            <a:ext cx="7086600" cy="2457450"/>
          </a:xfrm>
          <a:prstGeom prst="rect">
            <a:avLst/>
          </a:prstGeom>
        </p:spPr>
        <p:txBody>
          <a:bodyPr lIns="0" tIns="0" rIns="0" bIns="0" rtlCol="0" anchor="t">
            <a:spAutoFit/>
          </a:bodyPr>
          <a:lstStyle/>
          <a:p>
            <a:pPr algn="l">
              <a:lnSpc>
                <a:spcPts val="9600"/>
              </a:lnSpc>
            </a:pPr>
            <a:r>
              <a:rPr lang="en-US" sz="8000">
                <a:solidFill>
                  <a:srgbClr val="00500A"/>
                </a:solidFill>
                <a:latin typeface="Inter Bold"/>
              </a:rPr>
              <a:t>Results and Discussion</a:t>
            </a:r>
          </a:p>
        </p:txBody>
      </p:sp>
      <p:sp>
        <p:nvSpPr>
          <p:cNvPr id="5" name="TextBox 5"/>
          <p:cNvSpPr txBox="1"/>
          <p:nvPr/>
        </p:nvSpPr>
        <p:spPr>
          <a:xfrm>
            <a:off x="9832820" y="2209800"/>
            <a:ext cx="4051579" cy="521335"/>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9145"/>
                </a:solidFill>
                <a:latin typeface="Inter Bold"/>
              </a:rPr>
              <a:t>Indoor Environment</a:t>
            </a:r>
          </a:p>
        </p:txBody>
      </p:sp>
      <p:sp>
        <p:nvSpPr>
          <p:cNvPr id="6" name="TextBox 6"/>
          <p:cNvSpPr txBox="1"/>
          <p:nvPr/>
        </p:nvSpPr>
        <p:spPr>
          <a:xfrm>
            <a:off x="1216717" y="8991600"/>
            <a:ext cx="6710567" cy="916940"/>
          </a:xfrm>
          <a:prstGeom prst="rect">
            <a:avLst/>
          </a:prstGeom>
        </p:spPr>
        <p:txBody>
          <a:bodyPr lIns="0" tIns="0" rIns="0" bIns="0" rtlCol="0" anchor="t">
            <a:spAutoFit/>
          </a:bodyPr>
          <a:lstStyle/>
          <a:p>
            <a:pPr marL="0" lvl="0" indent="0" algn="ctr">
              <a:lnSpc>
                <a:spcPts val="3640"/>
              </a:lnSpc>
              <a:spcBef>
                <a:spcPct val="0"/>
              </a:spcBef>
            </a:pPr>
            <a:r>
              <a:rPr lang="en-US" sz="2800">
                <a:solidFill>
                  <a:srgbClr val="000000"/>
                </a:solidFill>
                <a:latin typeface="Inter Bold"/>
              </a:rPr>
              <a:t>Soil moisture versus RSSI scattering for dry soil at night</a:t>
            </a:r>
          </a:p>
        </p:txBody>
      </p:sp>
      <p:sp>
        <p:nvSpPr>
          <p:cNvPr id="7" name="TextBox 7"/>
          <p:cNvSpPr txBox="1"/>
          <p:nvPr/>
        </p:nvSpPr>
        <p:spPr>
          <a:xfrm>
            <a:off x="10190777" y="8991600"/>
            <a:ext cx="6710567" cy="916940"/>
          </a:xfrm>
          <a:prstGeom prst="rect">
            <a:avLst/>
          </a:prstGeom>
        </p:spPr>
        <p:txBody>
          <a:bodyPr lIns="0" tIns="0" rIns="0" bIns="0" rtlCol="0" anchor="t">
            <a:spAutoFit/>
          </a:bodyPr>
          <a:lstStyle/>
          <a:p>
            <a:pPr marL="0" lvl="0" indent="0" algn="ctr">
              <a:lnSpc>
                <a:spcPts val="3640"/>
              </a:lnSpc>
              <a:spcBef>
                <a:spcPct val="0"/>
              </a:spcBef>
            </a:pPr>
            <a:r>
              <a:rPr lang="en-US" sz="2800">
                <a:solidFill>
                  <a:srgbClr val="000000"/>
                </a:solidFill>
                <a:latin typeface="Inter Bold"/>
              </a:rPr>
              <a:t>Soil moisture versus RSSI scattering for wet soil at night</a:t>
            </a:r>
          </a:p>
        </p:txBody>
      </p:sp>
      <p:sp>
        <p:nvSpPr>
          <p:cNvPr id="8" name="TextBox 8"/>
          <p:cNvSpPr txBox="1"/>
          <p:nvPr/>
        </p:nvSpPr>
        <p:spPr>
          <a:xfrm>
            <a:off x="15846290" y="443334"/>
            <a:ext cx="779413"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27/32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sp>
        <p:nvSpPr>
          <p:cNvPr id="2" name="Freeform 2"/>
          <p:cNvSpPr/>
          <p:nvPr/>
        </p:nvSpPr>
        <p:spPr>
          <a:xfrm>
            <a:off x="1028700" y="3762075"/>
            <a:ext cx="7423929" cy="5201250"/>
          </a:xfrm>
          <a:custGeom>
            <a:avLst/>
            <a:gdLst/>
            <a:ahLst/>
            <a:cxnLst/>
            <a:rect l="l" t="t" r="r" b="b"/>
            <a:pathLst>
              <a:path w="7423929" h="5201250">
                <a:moveTo>
                  <a:pt x="0" y="0"/>
                </a:moveTo>
                <a:lnTo>
                  <a:pt x="7423929" y="0"/>
                </a:lnTo>
                <a:lnTo>
                  <a:pt x="7423929" y="5201250"/>
                </a:lnTo>
                <a:lnTo>
                  <a:pt x="0" y="5201250"/>
                </a:lnTo>
                <a:lnTo>
                  <a:pt x="0" y="0"/>
                </a:lnTo>
                <a:close/>
              </a:path>
            </a:pathLst>
          </a:custGeom>
          <a:blipFill>
            <a:blip r:embed="rId2"/>
            <a:stretch>
              <a:fillRect/>
            </a:stretch>
          </a:blipFill>
        </p:spPr>
      </p:sp>
      <p:sp>
        <p:nvSpPr>
          <p:cNvPr id="3" name="Freeform 3"/>
          <p:cNvSpPr/>
          <p:nvPr/>
        </p:nvSpPr>
        <p:spPr>
          <a:xfrm>
            <a:off x="9739250" y="3762075"/>
            <a:ext cx="7520050" cy="5267625"/>
          </a:xfrm>
          <a:custGeom>
            <a:avLst/>
            <a:gdLst/>
            <a:ahLst/>
            <a:cxnLst/>
            <a:rect l="l" t="t" r="r" b="b"/>
            <a:pathLst>
              <a:path w="7520050" h="5267625">
                <a:moveTo>
                  <a:pt x="0" y="0"/>
                </a:moveTo>
                <a:lnTo>
                  <a:pt x="7520050" y="0"/>
                </a:lnTo>
                <a:lnTo>
                  <a:pt x="7520050" y="5267625"/>
                </a:lnTo>
                <a:lnTo>
                  <a:pt x="0" y="5267625"/>
                </a:lnTo>
                <a:lnTo>
                  <a:pt x="0" y="0"/>
                </a:lnTo>
                <a:close/>
              </a:path>
            </a:pathLst>
          </a:custGeom>
          <a:blipFill>
            <a:blip r:embed="rId3"/>
            <a:stretch>
              <a:fillRect/>
            </a:stretch>
          </a:blipFill>
        </p:spPr>
      </p:sp>
      <p:sp>
        <p:nvSpPr>
          <p:cNvPr id="4" name="TextBox 4"/>
          <p:cNvSpPr txBox="1"/>
          <p:nvPr/>
        </p:nvSpPr>
        <p:spPr>
          <a:xfrm>
            <a:off x="1028700" y="1009650"/>
            <a:ext cx="7086600" cy="2457450"/>
          </a:xfrm>
          <a:prstGeom prst="rect">
            <a:avLst/>
          </a:prstGeom>
        </p:spPr>
        <p:txBody>
          <a:bodyPr lIns="0" tIns="0" rIns="0" bIns="0" rtlCol="0" anchor="t">
            <a:spAutoFit/>
          </a:bodyPr>
          <a:lstStyle/>
          <a:p>
            <a:pPr algn="l">
              <a:lnSpc>
                <a:spcPts val="9600"/>
              </a:lnSpc>
            </a:pPr>
            <a:r>
              <a:rPr lang="en-US" sz="8000">
                <a:solidFill>
                  <a:srgbClr val="00500A"/>
                </a:solidFill>
                <a:latin typeface="Inter Bold"/>
              </a:rPr>
              <a:t>Results and Discussion</a:t>
            </a:r>
          </a:p>
        </p:txBody>
      </p:sp>
      <p:sp>
        <p:nvSpPr>
          <p:cNvPr id="5" name="TextBox 5"/>
          <p:cNvSpPr txBox="1"/>
          <p:nvPr/>
        </p:nvSpPr>
        <p:spPr>
          <a:xfrm>
            <a:off x="9832820" y="2209800"/>
            <a:ext cx="4051579" cy="521335"/>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9145"/>
                </a:solidFill>
                <a:latin typeface="Inter Bold"/>
              </a:rPr>
              <a:t>Indoor Environment</a:t>
            </a:r>
          </a:p>
        </p:txBody>
      </p:sp>
      <p:sp>
        <p:nvSpPr>
          <p:cNvPr id="6" name="TextBox 6"/>
          <p:cNvSpPr txBox="1"/>
          <p:nvPr/>
        </p:nvSpPr>
        <p:spPr>
          <a:xfrm>
            <a:off x="1216717" y="8991600"/>
            <a:ext cx="6710567" cy="916940"/>
          </a:xfrm>
          <a:prstGeom prst="rect">
            <a:avLst/>
          </a:prstGeom>
        </p:spPr>
        <p:txBody>
          <a:bodyPr lIns="0" tIns="0" rIns="0" bIns="0" rtlCol="0" anchor="t">
            <a:spAutoFit/>
          </a:bodyPr>
          <a:lstStyle/>
          <a:p>
            <a:pPr marL="0" lvl="0" indent="0" algn="ctr">
              <a:lnSpc>
                <a:spcPts val="3640"/>
              </a:lnSpc>
              <a:spcBef>
                <a:spcPct val="0"/>
              </a:spcBef>
            </a:pPr>
            <a:r>
              <a:rPr lang="en-US" sz="2800">
                <a:solidFill>
                  <a:srgbClr val="000000"/>
                </a:solidFill>
                <a:latin typeface="Inter Bold"/>
              </a:rPr>
              <a:t>Soil moisture versus RSSI scattering for dry soil at daylight</a:t>
            </a:r>
          </a:p>
        </p:txBody>
      </p:sp>
      <p:sp>
        <p:nvSpPr>
          <p:cNvPr id="7" name="TextBox 7"/>
          <p:cNvSpPr txBox="1"/>
          <p:nvPr/>
        </p:nvSpPr>
        <p:spPr>
          <a:xfrm>
            <a:off x="10190777" y="8991600"/>
            <a:ext cx="6710567" cy="916940"/>
          </a:xfrm>
          <a:prstGeom prst="rect">
            <a:avLst/>
          </a:prstGeom>
        </p:spPr>
        <p:txBody>
          <a:bodyPr lIns="0" tIns="0" rIns="0" bIns="0" rtlCol="0" anchor="t">
            <a:spAutoFit/>
          </a:bodyPr>
          <a:lstStyle/>
          <a:p>
            <a:pPr marL="0" lvl="0" indent="0" algn="ctr">
              <a:lnSpc>
                <a:spcPts val="3640"/>
              </a:lnSpc>
              <a:spcBef>
                <a:spcPct val="0"/>
              </a:spcBef>
            </a:pPr>
            <a:r>
              <a:rPr lang="en-US" sz="2800">
                <a:solidFill>
                  <a:srgbClr val="000000"/>
                </a:solidFill>
                <a:latin typeface="Inter Bold"/>
              </a:rPr>
              <a:t>Soil moisture versus RSSI scattering for wet soil at daylight</a:t>
            </a:r>
          </a:p>
        </p:txBody>
      </p:sp>
      <p:sp>
        <p:nvSpPr>
          <p:cNvPr id="8" name="TextBox 8"/>
          <p:cNvSpPr txBox="1"/>
          <p:nvPr/>
        </p:nvSpPr>
        <p:spPr>
          <a:xfrm>
            <a:off x="15829398" y="443334"/>
            <a:ext cx="813197"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28/32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sp>
        <p:nvSpPr>
          <p:cNvPr id="2" name="Freeform 2"/>
          <p:cNvSpPr/>
          <p:nvPr/>
        </p:nvSpPr>
        <p:spPr>
          <a:xfrm>
            <a:off x="8172516" y="2673387"/>
            <a:ext cx="8412090" cy="5893688"/>
          </a:xfrm>
          <a:custGeom>
            <a:avLst/>
            <a:gdLst/>
            <a:ahLst/>
            <a:cxnLst/>
            <a:rect l="l" t="t" r="r" b="b"/>
            <a:pathLst>
              <a:path w="8412090" h="5893688">
                <a:moveTo>
                  <a:pt x="0" y="0"/>
                </a:moveTo>
                <a:lnTo>
                  <a:pt x="8412091" y="0"/>
                </a:lnTo>
                <a:lnTo>
                  <a:pt x="8412091" y="5893688"/>
                </a:lnTo>
                <a:lnTo>
                  <a:pt x="0" y="5893688"/>
                </a:lnTo>
                <a:lnTo>
                  <a:pt x="0" y="0"/>
                </a:lnTo>
                <a:close/>
              </a:path>
            </a:pathLst>
          </a:custGeom>
          <a:blipFill>
            <a:blip r:embed="rId2"/>
            <a:stretch>
              <a:fillRect/>
            </a:stretch>
          </a:blipFill>
        </p:spPr>
      </p:sp>
      <p:sp>
        <p:nvSpPr>
          <p:cNvPr id="3" name="TextBox 3"/>
          <p:cNvSpPr txBox="1"/>
          <p:nvPr/>
        </p:nvSpPr>
        <p:spPr>
          <a:xfrm>
            <a:off x="1028700" y="1009650"/>
            <a:ext cx="7086600" cy="2457450"/>
          </a:xfrm>
          <a:prstGeom prst="rect">
            <a:avLst/>
          </a:prstGeom>
        </p:spPr>
        <p:txBody>
          <a:bodyPr lIns="0" tIns="0" rIns="0" bIns="0" rtlCol="0" anchor="t">
            <a:spAutoFit/>
          </a:bodyPr>
          <a:lstStyle/>
          <a:p>
            <a:pPr algn="l">
              <a:lnSpc>
                <a:spcPts val="9600"/>
              </a:lnSpc>
            </a:pPr>
            <a:r>
              <a:rPr lang="en-US" sz="8000">
                <a:solidFill>
                  <a:srgbClr val="00500A"/>
                </a:solidFill>
                <a:latin typeface="Inter Bold"/>
              </a:rPr>
              <a:t>Results and Discussion</a:t>
            </a:r>
          </a:p>
        </p:txBody>
      </p:sp>
      <p:sp>
        <p:nvSpPr>
          <p:cNvPr id="4" name="TextBox 4"/>
          <p:cNvSpPr txBox="1"/>
          <p:nvPr/>
        </p:nvSpPr>
        <p:spPr>
          <a:xfrm>
            <a:off x="1028700" y="4863783"/>
            <a:ext cx="4498845" cy="521335"/>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9145"/>
                </a:solidFill>
                <a:latin typeface="Inter Bold"/>
              </a:rPr>
              <a:t>Outdoor Environment</a:t>
            </a:r>
          </a:p>
        </p:txBody>
      </p:sp>
      <p:sp>
        <p:nvSpPr>
          <p:cNvPr id="5" name="TextBox 5"/>
          <p:cNvSpPr txBox="1"/>
          <p:nvPr/>
        </p:nvSpPr>
        <p:spPr>
          <a:xfrm>
            <a:off x="8994670" y="1998980"/>
            <a:ext cx="6998095"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000000"/>
                </a:solidFill>
                <a:latin typeface="Inter Bold"/>
              </a:rPr>
              <a:t>RSSI over time for outdoor environment</a:t>
            </a:r>
          </a:p>
        </p:txBody>
      </p:sp>
      <p:sp>
        <p:nvSpPr>
          <p:cNvPr id="6" name="TextBox 6"/>
          <p:cNvSpPr txBox="1"/>
          <p:nvPr/>
        </p:nvSpPr>
        <p:spPr>
          <a:xfrm>
            <a:off x="15823519" y="443334"/>
            <a:ext cx="824954"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29/32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038450513"/>
              </p:ext>
            </p:extLst>
          </p:nvPr>
        </p:nvGraphicFramePr>
        <p:xfrm>
          <a:off x="9144000" y="1742902"/>
          <a:ext cx="5391717" cy="7095138"/>
        </p:xfrm>
        <a:graphic>
          <a:graphicData uri="http://schemas.openxmlformats.org/drawingml/2006/table">
            <a:tbl>
              <a:tblPr/>
              <a:tblGrid>
                <a:gridCol w="5391717">
                  <a:extLst>
                    <a:ext uri="{9D8B030D-6E8A-4147-A177-3AD203B41FA5}">
                      <a16:colId xmlns:a16="http://schemas.microsoft.com/office/drawing/2014/main" val="20000"/>
                    </a:ext>
                  </a:extLst>
                </a:gridCol>
              </a:tblGrid>
              <a:tr h="904875">
                <a:tc>
                  <a:txBody>
                    <a:bodyPr/>
                    <a:lstStyle/>
                    <a:p>
                      <a:pPr algn="l">
                        <a:lnSpc>
                          <a:spcPts val="3359"/>
                        </a:lnSpc>
                        <a:defRPr/>
                      </a:pPr>
                      <a:r>
                        <a:rPr lang="en-US" sz="2400" u="none" dirty="0">
                          <a:solidFill>
                            <a:srgbClr val="00500A"/>
                          </a:solidFill>
                          <a:latin typeface="Inter"/>
                        </a:rPr>
                        <a:t>Introduction</a:t>
                      </a:r>
                    </a:p>
                  </a:txBody>
                  <a:tcPr marL="190500" marR="190500" marT="190500" marB="190500" anchor="ctr">
                    <a:lnL w="0" cap="flat" cmpd="sng" algn="ctr">
                      <a:solidFill>
                        <a:srgbClr val="F8E1D5"/>
                      </a:solidFill>
                      <a:prstDash val="solid"/>
                      <a:round/>
                      <a:headEnd type="none" w="med" len="med"/>
                      <a:tailEnd type="none" w="med" len="med"/>
                    </a:lnL>
                    <a:lnR w="0" cap="flat" cmpd="sng" algn="ctr">
                      <a:solidFill>
                        <a:srgbClr val="F8E1D5"/>
                      </a:solidFill>
                      <a:prstDash val="solid"/>
                      <a:round/>
                      <a:headEnd type="none" w="med" len="med"/>
                      <a:tailEnd type="none" w="med" len="med"/>
                    </a:lnR>
                    <a:lnT w="0" cap="flat" cmpd="sng" algn="ctr">
                      <a:solidFill>
                        <a:srgbClr val="F8E1D5"/>
                      </a:solidFill>
                      <a:prstDash val="solid"/>
                      <a:round/>
                      <a:headEnd type="none" w="med" len="med"/>
                      <a:tailEnd type="none" w="med" len="med"/>
                    </a:lnT>
                    <a:lnB w="19050" cap="flat" cmpd="sng" algn="ctr">
                      <a:solidFill>
                        <a:srgbClr val="F8E1D5"/>
                      </a:solidFill>
                      <a:prstDash val="solid"/>
                      <a:round/>
                      <a:headEnd type="none" w="med" len="med"/>
                      <a:tailEnd type="none" w="med" len="med"/>
                    </a:lnB>
                  </a:tcPr>
                </a:tc>
                <a:extLst>
                  <a:ext uri="{0D108BD9-81ED-4DB2-BD59-A6C34878D82A}">
                    <a16:rowId xmlns:a16="http://schemas.microsoft.com/office/drawing/2014/main" val="10000"/>
                  </a:ext>
                </a:extLst>
              </a:tr>
              <a:tr h="914400">
                <a:tc>
                  <a:txBody>
                    <a:bodyPr/>
                    <a:lstStyle/>
                    <a:p>
                      <a:pPr algn="l">
                        <a:lnSpc>
                          <a:spcPts val="3359"/>
                        </a:lnSpc>
                        <a:defRPr/>
                      </a:pPr>
                      <a:r>
                        <a:rPr lang="en-US" sz="2400" u="none" dirty="0">
                          <a:solidFill>
                            <a:srgbClr val="00500A"/>
                          </a:solidFill>
                          <a:latin typeface="Inter"/>
                        </a:rPr>
                        <a:t>Core Technologies and Architecture of IoT</a:t>
                      </a:r>
                    </a:p>
                  </a:txBody>
                  <a:tcPr marL="190500" marR="190500" marT="190500" marB="190500" anchor="ctr">
                    <a:lnL w="0" cap="flat" cmpd="sng" algn="ctr">
                      <a:solidFill>
                        <a:srgbClr val="F8E1D5"/>
                      </a:solidFill>
                      <a:prstDash val="solid"/>
                      <a:round/>
                      <a:headEnd type="none" w="med" len="med"/>
                      <a:tailEnd type="none" w="med" len="med"/>
                    </a:lnL>
                    <a:lnR w="0" cap="flat" cmpd="sng" algn="ctr">
                      <a:solidFill>
                        <a:srgbClr val="F8E1D5"/>
                      </a:solidFill>
                      <a:prstDash val="solid"/>
                      <a:round/>
                      <a:headEnd type="none" w="med" len="med"/>
                      <a:tailEnd type="none" w="med" len="med"/>
                    </a:lnR>
                    <a:lnT w="19050" cap="flat" cmpd="sng" algn="ctr">
                      <a:solidFill>
                        <a:srgbClr val="F8E1D5"/>
                      </a:solidFill>
                      <a:prstDash val="solid"/>
                      <a:round/>
                      <a:headEnd type="none" w="med" len="med"/>
                      <a:tailEnd type="none" w="med" len="med"/>
                    </a:lnT>
                    <a:lnB w="19050" cap="flat" cmpd="sng" algn="ctr">
                      <a:solidFill>
                        <a:srgbClr val="F8E1D5"/>
                      </a:solidFill>
                      <a:prstDash val="solid"/>
                      <a:round/>
                      <a:headEnd type="none" w="med" len="med"/>
                      <a:tailEnd type="none" w="med" len="med"/>
                    </a:lnB>
                  </a:tcPr>
                </a:tc>
                <a:extLst>
                  <a:ext uri="{0D108BD9-81ED-4DB2-BD59-A6C34878D82A}">
                    <a16:rowId xmlns:a16="http://schemas.microsoft.com/office/drawing/2014/main" val="10001"/>
                  </a:ext>
                </a:extLst>
              </a:tr>
              <a:tr h="1333500">
                <a:tc>
                  <a:txBody>
                    <a:bodyPr/>
                    <a:lstStyle/>
                    <a:p>
                      <a:pPr algn="l">
                        <a:lnSpc>
                          <a:spcPts val="3359"/>
                        </a:lnSpc>
                        <a:defRPr/>
                      </a:pPr>
                      <a:r>
                        <a:rPr lang="en-US" sz="2400" u="none" dirty="0">
                          <a:solidFill>
                            <a:srgbClr val="00500A"/>
                          </a:solidFill>
                          <a:latin typeface="Inter"/>
                        </a:rPr>
                        <a:t>IoT and Enabling Technologies in Precision Agriculture</a:t>
                      </a:r>
                    </a:p>
                  </a:txBody>
                  <a:tcPr marL="190500" marR="190500" marT="190500" marB="190500" anchor="ctr">
                    <a:lnL w="0" cap="flat" cmpd="sng" algn="ctr">
                      <a:solidFill>
                        <a:srgbClr val="F8E1D5"/>
                      </a:solidFill>
                      <a:prstDash val="solid"/>
                      <a:round/>
                      <a:headEnd type="none" w="med" len="med"/>
                      <a:tailEnd type="none" w="med" len="med"/>
                    </a:lnL>
                    <a:lnR w="0" cap="flat" cmpd="sng" algn="ctr">
                      <a:solidFill>
                        <a:srgbClr val="F8E1D5"/>
                      </a:solidFill>
                      <a:prstDash val="solid"/>
                      <a:round/>
                      <a:headEnd type="none" w="med" len="med"/>
                      <a:tailEnd type="none" w="med" len="med"/>
                    </a:lnR>
                    <a:lnT w="19050" cap="flat" cmpd="sng" algn="ctr">
                      <a:solidFill>
                        <a:srgbClr val="F8E1D5"/>
                      </a:solidFill>
                      <a:prstDash val="solid"/>
                      <a:round/>
                      <a:headEnd type="none" w="med" len="med"/>
                      <a:tailEnd type="none" w="med" len="med"/>
                    </a:lnT>
                    <a:lnB w="19050" cap="flat" cmpd="sng" algn="ctr">
                      <a:solidFill>
                        <a:srgbClr val="F8E1D5"/>
                      </a:solidFill>
                      <a:prstDash val="solid"/>
                      <a:round/>
                      <a:headEnd type="none" w="med" len="med"/>
                      <a:tailEnd type="none" w="med" len="med"/>
                    </a:lnB>
                  </a:tcPr>
                </a:tc>
                <a:extLst>
                  <a:ext uri="{0D108BD9-81ED-4DB2-BD59-A6C34878D82A}">
                    <a16:rowId xmlns:a16="http://schemas.microsoft.com/office/drawing/2014/main" val="10002"/>
                  </a:ext>
                </a:extLst>
              </a:tr>
              <a:tr h="914746">
                <a:tc>
                  <a:txBody>
                    <a:bodyPr/>
                    <a:lstStyle/>
                    <a:p>
                      <a:pPr algn="l">
                        <a:lnSpc>
                          <a:spcPts val="3359"/>
                        </a:lnSpc>
                        <a:defRPr/>
                      </a:pPr>
                      <a:r>
                        <a:rPr lang="en-US" sz="2400" i="0" u="none" dirty="0">
                          <a:solidFill>
                            <a:srgbClr val="00500A"/>
                          </a:solidFill>
                          <a:latin typeface="Inter"/>
                        </a:rPr>
                        <a:t>IoT Applications In Agriculture</a:t>
                      </a:r>
                    </a:p>
                  </a:txBody>
                  <a:tcPr marL="190500" marR="190500" marT="190500" marB="190500" anchor="ctr">
                    <a:lnL w="0" cap="flat" cmpd="sng" algn="ctr">
                      <a:solidFill>
                        <a:srgbClr val="F8E1D5"/>
                      </a:solidFill>
                      <a:prstDash val="solid"/>
                      <a:round/>
                      <a:headEnd type="none" w="med" len="med"/>
                      <a:tailEnd type="none" w="med" len="med"/>
                    </a:lnL>
                    <a:lnR w="0" cap="flat" cmpd="sng" algn="ctr">
                      <a:solidFill>
                        <a:srgbClr val="F8E1D5"/>
                      </a:solidFill>
                      <a:prstDash val="solid"/>
                      <a:round/>
                      <a:headEnd type="none" w="med" len="med"/>
                      <a:tailEnd type="none" w="med" len="med"/>
                    </a:lnR>
                    <a:lnT w="19050" cap="flat" cmpd="sng" algn="ctr">
                      <a:solidFill>
                        <a:srgbClr val="F8E1D5"/>
                      </a:solidFill>
                      <a:prstDash val="solid"/>
                      <a:round/>
                      <a:headEnd type="none" w="med" len="med"/>
                      <a:tailEnd type="none" w="med" len="med"/>
                    </a:lnT>
                    <a:lnB w="19050" cap="flat" cmpd="sng" algn="ctr">
                      <a:solidFill>
                        <a:srgbClr val="F8E1D5"/>
                      </a:solidFill>
                      <a:prstDash val="solid"/>
                      <a:round/>
                      <a:headEnd type="none" w="med" len="med"/>
                      <a:tailEnd type="none" w="med" len="med"/>
                    </a:lnB>
                  </a:tcPr>
                </a:tc>
                <a:extLst>
                  <a:ext uri="{0D108BD9-81ED-4DB2-BD59-A6C34878D82A}">
                    <a16:rowId xmlns:a16="http://schemas.microsoft.com/office/drawing/2014/main" val="10003"/>
                  </a:ext>
                </a:extLst>
              </a:tr>
              <a:tr h="914400">
                <a:tc>
                  <a:txBody>
                    <a:bodyPr/>
                    <a:lstStyle/>
                    <a:p>
                      <a:pPr algn="l">
                        <a:lnSpc>
                          <a:spcPts val="3359"/>
                        </a:lnSpc>
                        <a:defRPr/>
                      </a:pPr>
                      <a:r>
                        <a:rPr lang="en-US" sz="2400" u="none">
                          <a:solidFill>
                            <a:srgbClr val="00500A"/>
                          </a:solidFill>
                          <a:latin typeface="Inter"/>
                        </a:rPr>
                        <a:t>Case Study 1</a:t>
                      </a:r>
                      <a:endParaRPr lang="en-US" sz="1100" u="none"/>
                    </a:p>
                  </a:txBody>
                  <a:tcPr marL="190500" marR="190500" marT="190500" marB="190500" anchor="ctr">
                    <a:lnL w="0" cap="flat" cmpd="sng" algn="ctr">
                      <a:solidFill>
                        <a:srgbClr val="F8E1D5"/>
                      </a:solidFill>
                      <a:prstDash val="solid"/>
                      <a:round/>
                      <a:headEnd type="none" w="med" len="med"/>
                      <a:tailEnd type="none" w="med" len="med"/>
                    </a:lnL>
                    <a:lnR w="0" cap="flat" cmpd="sng" algn="ctr">
                      <a:solidFill>
                        <a:srgbClr val="F8E1D5"/>
                      </a:solidFill>
                      <a:prstDash val="solid"/>
                      <a:round/>
                      <a:headEnd type="none" w="med" len="med"/>
                      <a:tailEnd type="none" w="med" len="med"/>
                    </a:lnR>
                    <a:lnT w="19050" cap="flat" cmpd="sng" algn="ctr">
                      <a:solidFill>
                        <a:srgbClr val="F8E1D5"/>
                      </a:solidFill>
                      <a:prstDash val="solid"/>
                      <a:round/>
                      <a:headEnd type="none" w="med" len="med"/>
                      <a:tailEnd type="none" w="med" len="med"/>
                    </a:lnT>
                    <a:lnB w="0" cap="flat" cmpd="sng" algn="ctr">
                      <a:solidFill>
                        <a:srgbClr val="F8E1D5"/>
                      </a:solidFill>
                      <a:prstDash val="solid"/>
                      <a:round/>
                      <a:headEnd type="none" w="med" len="med"/>
                      <a:tailEnd type="none" w="med" len="med"/>
                    </a:lnB>
                  </a:tcPr>
                </a:tc>
                <a:extLst>
                  <a:ext uri="{0D108BD9-81ED-4DB2-BD59-A6C34878D82A}">
                    <a16:rowId xmlns:a16="http://schemas.microsoft.com/office/drawing/2014/main" val="10004"/>
                  </a:ext>
                </a:extLst>
              </a:tr>
              <a:tr h="914400">
                <a:tc>
                  <a:txBody>
                    <a:bodyPr/>
                    <a:lstStyle/>
                    <a:p>
                      <a:pPr algn="l">
                        <a:lnSpc>
                          <a:spcPts val="3359"/>
                        </a:lnSpc>
                        <a:defRPr/>
                      </a:pPr>
                      <a:r>
                        <a:rPr lang="en-US" sz="2400" u="none">
                          <a:solidFill>
                            <a:srgbClr val="00500A"/>
                          </a:solidFill>
                          <a:latin typeface="Inter"/>
                        </a:rPr>
                        <a:t>Case Study 2</a:t>
                      </a:r>
                      <a:endParaRPr lang="en-US" sz="1100" u="none"/>
                    </a:p>
                  </a:txBody>
                  <a:tcPr marL="190500" marR="190500" marT="190500" marB="190500" anchor="ctr">
                    <a:lnL w="0" cap="flat" cmpd="sng" algn="ctr">
                      <a:solidFill>
                        <a:srgbClr val="F8E1D5"/>
                      </a:solidFill>
                      <a:prstDash val="solid"/>
                      <a:round/>
                      <a:headEnd type="none" w="med" len="med"/>
                      <a:tailEnd type="none" w="med" len="med"/>
                    </a:lnL>
                    <a:lnR w="0" cap="flat" cmpd="sng" algn="ctr">
                      <a:solidFill>
                        <a:srgbClr val="F8E1D5"/>
                      </a:solidFill>
                      <a:prstDash val="solid"/>
                      <a:round/>
                      <a:headEnd type="none" w="med" len="med"/>
                      <a:tailEnd type="none" w="med" len="med"/>
                    </a:lnR>
                    <a:lnT w="0" cap="flat" cmpd="sng" algn="ctr">
                      <a:solidFill>
                        <a:srgbClr val="F8E1D5"/>
                      </a:solidFill>
                      <a:prstDash val="solid"/>
                      <a:round/>
                      <a:headEnd type="none" w="med" len="med"/>
                      <a:tailEnd type="none" w="med" len="med"/>
                    </a:lnT>
                    <a:lnB w="0" cap="flat" cmpd="sng" algn="ctr">
                      <a:solidFill>
                        <a:srgbClr val="F8E1D5"/>
                      </a:solidFill>
                      <a:prstDash val="solid"/>
                      <a:round/>
                      <a:headEnd type="none" w="med" len="med"/>
                      <a:tailEnd type="none" w="med" len="med"/>
                    </a:lnB>
                  </a:tcPr>
                </a:tc>
                <a:extLst>
                  <a:ext uri="{0D108BD9-81ED-4DB2-BD59-A6C34878D82A}">
                    <a16:rowId xmlns:a16="http://schemas.microsoft.com/office/drawing/2014/main" val="10005"/>
                  </a:ext>
                </a:extLst>
              </a:tr>
              <a:tr h="904875">
                <a:tc>
                  <a:txBody>
                    <a:bodyPr/>
                    <a:lstStyle/>
                    <a:p>
                      <a:pPr algn="l">
                        <a:lnSpc>
                          <a:spcPts val="3359"/>
                        </a:lnSpc>
                        <a:defRPr/>
                      </a:pPr>
                      <a:r>
                        <a:rPr lang="en-US" sz="2400" u="none" dirty="0">
                          <a:solidFill>
                            <a:srgbClr val="00500A"/>
                          </a:solidFill>
                          <a:latin typeface="Inter"/>
                        </a:rPr>
                        <a:t>Conclusion</a:t>
                      </a:r>
                      <a:endParaRPr lang="en-US" sz="1100" u="none" dirty="0"/>
                    </a:p>
                  </a:txBody>
                  <a:tcPr marL="190500" marR="190500" marT="190500" marB="190500" anchor="ctr">
                    <a:lnL w="0" cap="flat" cmpd="sng" algn="ctr">
                      <a:solidFill>
                        <a:srgbClr val="F8E1D5"/>
                      </a:solidFill>
                      <a:prstDash val="solid"/>
                      <a:round/>
                      <a:headEnd type="none" w="med" len="med"/>
                      <a:tailEnd type="none" w="med" len="med"/>
                    </a:lnL>
                    <a:lnR w="0" cap="flat" cmpd="sng" algn="ctr">
                      <a:solidFill>
                        <a:srgbClr val="F8E1D5"/>
                      </a:solidFill>
                      <a:prstDash val="solid"/>
                      <a:round/>
                      <a:headEnd type="none" w="med" len="med"/>
                      <a:tailEnd type="none" w="med" len="med"/>
                    </a:lnR>
                    <a:lnT w="0" cap="flat" cmpd="sng" algn="ctr">
                      <a:solidFill>
                        <a:srgbClr val="F8E1D5"/>
                      </a:solidFill>
                      <a:prstDash val="solid"/>
                      <a:round/>
                      <a:headEnd type="none" w="med" len="med"/>
                      <a:tailEnd type="none" w="med" len="med"/>
                    </a:lnT>
                    <a:lnB w="0" cap="flat" cmpd="sng" algn="ctr">
                      <a:solidFill>
                        <a:srgbClr val="F8E1D5"/>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3" name="Group 3"/>
          <p:cNvGrpSpPr/>
          <p:nvPr/>
        </p:nvGrpSpPr>
        <p:grpSpPr>
          <a:xfrm>
            <a:off x="1028700" y="2075552"/>
            <a:ext cx="6037454" cy="3067948"/>
            <a:chOff x="0" y="0"/>
            <a:chExt cx="8049939" cy="4090598"/>
          </a:xfrm>
        </p:grpSpPr>
        <p:sp>
          <p:nvSpPr>
            <p:cNvPr id="4" name="TextBox 4"/>
            <p:cNvSpPr txBox="1"/>
            <p:nvPr/>
          </p:nvSpPr>
          <p:spPr>
            <a:xfrm>
              <a:off x="0" y="-19050"/>
              <a:ext cx="8049939" cy="3270250"/>
            </a:xfrm>
            <a:prstGeom prst="rect">
              <a:avLst/>
            </a:prstGeom>
          </p:spPr>
          <p:txBody>
            <a:bodyPr lIns="0" tIns="0" rIns="0" bIns="0" rtlCol="0" anchor="t">
              <a:spAutoFit/>
            </a:bodyPr>
            <a:lstStyle/>
            <a:p>
              <a:pPr algn="l">
                <a:lnSpc>
                  <a:spcPts val="9600"/>
                </a:lnSpc>
              </a:pPr>
              <a:r>
                <a:rPr lang="en-US" sz="8000">
                  <a:solidFill>
                    <a:srgbClr val="00500A"/>
                  </a:solidFill>
                  <a:latin typeface="Inter Bold"/>
                </a:rPr>
                <a:t>Discussion Structure</a:t>
              </a:r>
            </a:p>
          </p:txBody>
        </p:sp>
        <p:sp>
          <p:nvSpPr>
            <p:cNvPr id="5" name="TextBox 5"/>
            <p:cNvSpPr txBox="1"/>
            <p:nvPr/>
          </p:nvSpPr>
          <p:spPr>
            <a:xfrm>
              <a:off x="0" y="3408184"/>
              <a:ext cx="5717222" cy="682413"/>
            </a:xfrm>
            <a:prstGeom prst="rect">
              <a:avLst/>
            </a:prstGeom>
          </p:spPr>
          <p:txBody>
            <a:bodyPr lIns="0" tIns="0" rIns="0" bIns="0" rtlCol="0" anchor="t">
              <a:spAutoFit/>
            </a:bodyPr>
            <a:lstStyle/>
            <a:p>
              <a:pPr marL="0" lvl="0" indent="0" algn="l">
                <a:lnSpc>
                  <a:spcPts val="4160"/>
                </a:lnSpc>
                <a:spcBef>
                  <a:spcPct val="0"/>
                </a:spcBef>
              </a:pPr>
              <a:r>
                <a:rPr lang="en-US" sz="3200" u="none">
                  <a:solidFill>
                    <a:srgbClr val="009145"/>
                  </a:solidFill>
                  <a:latin typeface="Inter Bold"/>
                </a:rPr>
                <a:t>Topics we will tackle</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0222" b="-30222"/>
            </a:stretch>
          </a:blipFill>
        </p:spPr>
      </p:sp>
      <p:grpSp>
        <p:nvGrpSpPr>
          <p:cNvPr id="3" name="Group 3"/>
          <p:cNvGrpSpPr/>
          <p:nvPr/>
        </p:nvGrpSpPr>
        <p:grpSpPr>
          <a:xfrm>
            <a:off x="7944573" y="-57214"/>
            <a:ext cx="11272054" cy="10344214"/>
            <a:chOff x="0" y="0"/>
            <a:chExt cx="2968771" cy="2724402"/>
          </a:xfrm>
        </p:grpSpPr>
        <p:sp>
          <p:nvSpPr>
            <p:cNvPr id="4" name="Freeform 4"/>
            <p:cNvSpPr/>
            <p:nvPr/>
          </p:nvSpPr>
          <p:spPr>
            <a:xfrm>
              <a:off x="0" y="0"/>
              <a:ext cx="2968772" cy="2724402"/>
            </a:xfrm>
            <a:custGeom>
              <a:avLst/>
              <a:gdLst/>
              <a:ahLst/>
              <a:cxnLst/>
              <a:rect l="l" t="t" r="r" b="b"/>
              <a:pathLst>
                <a:path w="2968772" h="2724402">
                  <a:moveTo>
                    <a:pt x="0" y="0"/>
                  </a:moveTo>
                  <a:lnTo>
                    <a:pt x="2968772" y="0"/>
                  </a:lnTo>
                  <a:lnTo>
                    <a:pt x="2968772" y="2724402"/>
                  </a:lnTo>
                  <a:lnTo>
                    <a:pt x="0" y="2724402"/>
                  </a:lnTo>
                  <a:close/>
                </a:path>
              </a:pathLst>
            </a:custGeom>
            <a:solidFill>
              <a:srgbClr val="8CA11A"/>
            </a:solidFill>
          </p:spPr>
        </p:sp>
        <p:sp>
          <p:nvSpPr>
            <p:cNvPr id="5" name="TextBox 5"/>
            <p:cNvSpPr txBox="1"/>
            <p:nvPr/>
          </p:nvSpPr>
          <p:spPr>
            <a:xfrm>
              <a:off x="0" y="-38100"/>
              <a:ext cx="2968771" cy="2762502"/>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8598547" y="1365624"/>
            <a:ext cx="4219426" cy="1019178"/>
          </a:xfrm>
          <a:prstGeom prst="rect">
            <a:avLst/>
          </a:prstGeom>
        </p:spPr>
        <p:txBody>
          <a:bodyPr lIns="0" tIns="0" rIns="0" bIns="0" rtlCol="0" anchor="t">
            <a:spAutoFit/>
          </a:bodyPr>
          <a:lstStyle/>
          <a:p>
            <a:pPr algn="ctr">
              <a:lnSpc>
                <a:spcPts val="8399"/>
              </a:lnSpc>
              <a:spcBef>
                <a:spcPct val="0"/>
              </a:spcBef>
            </a:pPr>
            <a:r>
              <a:rPr lang="en-US" sz="5999">
                <a:solidFill>
                  <a:srgbClr val="00500A"/>
                </a:solidFill>
                <a:latin typeface="Inter Bold"/>
              </a:rPr>
              <a:t>Conclusion</a:t>
            </a:r>
          </a:p>
        </p:txBody>
      </p:sp>
      <p:sp>
        <p:nvSpPr>
          <p:cNvPr id="7" name="TextBox 7"/>
          <p:cNvSpPr txBox="1"/>
          <p:nvPr/>
        </p:nvSpPr>
        <p:spPr>
          <a:xfrm>
            <a:off x="8625850" y="3482729"/>
            <a:ext cx="8384246" cy="3919220"/>
          </a:xfrm>
          <a:prstGeom prst="rect">
            <a:avLst/>
          </a:prstGeom>
        </p:spPr>
        <p:txBody>
          <a:bodyPr lIns="0" tIns="0" rIns="0" bIns="0" rtlCol="0" anchor="t">
            <a:spAutoFit/>
          </a:bodyPr>
          <a:lstStyle/>
          <a:p>
            <a:pPr algn="just">
              <a:lnSpc>
                <a:spcPts val="4480"/>
              </a:lnSpc>
            </a:pPr>
            <a:r>
              <a:rPr lang="en-US" sz="3200">
                <a:solidFill>
                  <a:srgbClr val="FFFACD"/>
                </a:solidFill>
                <a:latin typeface="Inter"/>
              </a:rPr>
              <a:t>Ultimately, this research concludes that the relationship between RSSI and soil moisture is significant enough to consider it as an acceptable criterion for measuring and estimating soil moisture in smart agriculture at a much lower cost than similar methods.</a:t>
            </a:r>
          </a:p>
        </p:txBody>
      </p:sp>
      <p:sp>
        <p:nvSpPr>
          <p:cNvPr id="8" name="TextBox 8"/>
          <p:cNvSpPr txBox="1"/>
          <p:nvPr/>
        </p:nvSpPr>
        <p:spPr>
          <a:xfrm>
            <a:off x="15809678" y="443334"/>
            <a:ext cx="852636"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30/32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a:stretch>
          </a:blipFill>
        </p:spPr>
      </p:sp>
      <p:sp>
        <p:nvSpPr>
          <p:cNvPr id="3" name="TextBox 3"/>
          <p:cNvSpPr txBox="1"/>
          <p:nvPr/>
        </p:nvSpPr>
        <p:spPr>
          <a:xfrm>
            <a:off x="8481456" y="1287533"/>
            <a:ext cx="8033099" cy="521335"/>
          </a:xfrm>
          <a:prstGeom prst="rect">
            <a:avLst/>
          </a:prstGeom>
        </p:spPr>
        <p:txBody>
          <a:bodyPr lIns="0" tIns="0" rIns="0" bIns="0" rtlCol="0" anchor="t">
            <a:spAutoFit/>
          </a:bodyPr>
          <a:lstStyle/>
          <a:p>
            <a:pPr marL="0" lvl="0" indent="0" algn="l">
              <a:lnSpc>
                <a:spcPts val="4160"/>
              </a:lnSpc>
              <a:spcBef>
                <a:spcPct val="0"/>
              </a:spcBef>
            </a:pPr>
            <a:r>
              <a:rPr lang="en-US" sz="3200" u="none">
                <a:solidFill>
                  <a:srgbClr val="48FFC2"/>
                </a:solidFill>
                <a:latin typeface="Inter Bold"/>
              </a:rPr>
              <a:t>Email address</a:t>
            </a:r>
          </a:p>
        </p:txBody>
      </p:sp>
      <p:sp>
        <p:nvSpPr>
          <p:cNvPr id="4" name="TextBox 4"/>
          <p:cNvSpPr txBox="1"/>
          <p:nvPr/>
        </p:nvSpPr>
        <p:spPr>
          <a:xfrm>
            <a:off x="8481456" y="2571309"/>
            <a:ext cx="8033099" cy="1695450"/>
          </a:xfrm>
          <a:prstGeom prst="rect">
            <a:avLst/>
          </a:prstGeom>
        </p:spPr>
        <p:txBody>
          <a:bodyPr lIns="0" tIns="0" rIns="0" bIns="0" rtlCol="0" anchor="t">
            <a:spAutoFit/>
          </a:bodyPr>
          <a:lstStyle/>
          <a:p>
            <a:pPr algn="l">
              <a:lnSpc>
                <a:spcPts val="4500"/>
              </a:lnSpc>
            </a:pPr>
            <a:r>
              <a:rPr lang="en-US" sz="3000">
                <a:solidFill>
                  <a:srgbClr val="FFFACD"/>
                </a:solidFill>
                <a:latin typeface="Inter"/>
              </a:rPr>
              <a:t>kianamahdian2002@gmail.com</a:t>
            </a:r>
          </a:p>
          <a:p>
            <a:pPr algn="l">
              <a:lnSpc>
                <a:spcPts val="4500"/>
              </a:lnSpc>
            </a:pPr>
            <a:r>
              <a:rPr lang="en-US" sz="3000">
                <a:solidFill>
                  <a:srgbClr val="FFFACD"/>
                </a:solidFill>
                <a:latin typeface="Inter"/>
              </a:rPr>
              <a:t>yasmiintte@gmail.com</a:t>
            </a:r>
          </a:p>
          <a:p>
            <a:pPr algn="l">
              <a:lnSpc>
                <a:spcPts val="4500"/>
              </a:lnSpc>
            </a:pPr>
            <a:r>
              <a:rPr lang="en-US" sz="3000">
                <a:solidFill>
                  <a:srgbClr val="FFFACD"/>
                </a:solidFill>
                <a:latin typeface="Inter"/>
              </a:rPr>
              <a:t>mahdielmaximo@gmail.com</a:t>
            </a:r>
          </a:p>
        </p:txBody>
      </p:sp>
      <p:sp>
        <p:nvSpPr>
          <p:cNvPr id="5" name="TextBox 5"/>
          <p:cNvSpPr txBox="1"/>
          <p:nvPr/>
        </p:nvSpPr>
        <p:spPr>
          <a:xfrm>
            <a:off x="8481456" y="5756952"/>
            <a:ext cx="8033099" cy="2532380"/>
          </a:xfrm>
          <a:prstGeom prst="rect">
            <a:avLst/>
          </a:prstGeom>
        </p:spPr>
        <p:txBody>
          <a:bodyPr lIns="0" tIns="0" rIns="0" bIns="0" rtlCol="0" anchor="t">
            <a:spAutoFit/>
          </a:bodyPr>
          <a:lstStyle/>
          <a:p>
            <a:pPr algn="l">
              <a:lnSpc>
                <a:spcPts val="4160"/>
              </a:lnSpc>
            </a:pPr>
            <a:r>
              <a:rPr lang="en-US" sz="3200">
                <a:solidFill>
                  <a:srgbClr val="48FFC2"/>
                </a:solidFill>
                <a:latin typeface="Inter Bold"/>
              </a:rPr>
              <a:t>Telegram</a:t>
            </a:r>
          </a:p>
          <a:p>
            <a:pPr algn="l">
              <a:lnSpc>
                <a:spcPts val="4160"/>
              </a:lnSpc>
            </a:pPr>
            <a:endParaRPr lang="en-US" sz="3200">
              <a:solidFill>
                <a:srgbClr val="48FFC2"/>
              </a:solidFill>
              <a:latin typeface="Inter Bold"/>
            </a:endParaRPr>
          </a:p>
          <a:p>
            <a:pPr algn="l">
              <a:lnSpc>
                <a:spcPts val="3900"/>
              </a:lnSpc>
            </a:pPr>
            <a:r>
              <a:rPr lang="en-US" sz="3000">
                <a:solidFill>
                  <a:srgbClr val="FFFFFF"/>
                </a:solidFill>
                <a:latin typeface="Inter"/>
              </a:rPr>
              <a:t>@kiacola</a:t>
            </a:r>
          </a:p>
          <a:p>
            <a:pPr algn="l">
              <a:lnSpc>
                <a:spcPts val="3900"/>
              </a:lnSpc>
            </a:pPr>
            <a:r>
              <a:rPr lang="en-US" sz="3000">
                <a:solidFill>
                  <a:srgbClr val="FFFFFF"/>
                </a:solidFill>
                <a:latin typeface="Inter"/>
              </a:rPr>
              <a:t>@yethereweare</a:t>
            </a:r>
          </a:p>
          <a:p>
            <a:pPr marL="0" lvl="0" indent="0" algn="l">
              <a:lnSpc>
                <a:spcPts val="3900"/>
              </a:lnSpc>
              <a:spcBef>
                <a:spcPct val="0"/>
              </a:spcBef>
            </a:pPr>
            <a:r>
              <a:rPr lang="en-US" sz="3000">
                <a:solidFill>
                  <a:srgbClr val="FFFFFF"/>
                </a:solidFill>
                <a:latin typeface="Inter"/>
              </a:rPr>
              <a:t>@yacmin</a:t>
            </a:r>
          </a:p>
        </p:txBody>
      </p:sp>
      <p:sp>
        <p:nvSpPr>
          <p:cNvPr id="6" name="TextBox 6"/>
          <p:cNvSpPr txBox="1"/>
          <p:nvPr/>
        </p:nvSpPr>
        <p:spPr>
          <a:xfrm>
            <a:off x="8481456" y="9735311"/>
            <a:ext cx="8033099" cy="371475"/>
          </a:xfrm>
          <a:prstGeom prst="rect">
            <a:avLst/>
          </a:prstGeom>
        </p:spPr>
        <p:txBody>
          <a:bodyPr lIns="0" tIns="0" rIns="0" bIns="0" rtlCol="0" anchor="t">
            <a:spAutoFit/>
          </a:bodyPr>
          <a:lstStyle/>
          <a:p>
            <a:pPr algn="l">
              <a:lnSpc>
                <a:spcPts val="3000"/>
              </a:lnSpc>
            </a:pPr>
            <a:endParaRPr/>
          </a:p>
        </p:txBody>
      </p:sp>
      <p:sp>
        <p:nvSpPr>
          <p:cNvPr id="7" name="AutoShape 7"/>
          <p:cNvSpPr/>
          <p:nvPr/>
        </p:nvSpPr>
        <p:spPr>
          <a:xfrm>
            <a:off x="8481456" y="5133975"/>
            <a:ext cx="8033099" cy="0"/>
          </a:xfrm>
          <a:prstGeom prst="line">
            <a:avLst/>
          </a:prstGeom>
          <a:ln w="19050" cap="flat">
            <a:solidFill>
              <a:srgbClr val="FFFACD"/>
            </a:solidFill>
            <a:prstDash val="solid"/>
            <a:headEnd type="none" w="sm" len="sm"/>
            <a:tailEnd type="none" w="sm" len="sm"/>
          </a:ln>
        </p:spPr>
      </p:sp>
      <p:sp>
        <p:nvSpPr>
          <p:cNvPr id="8" name="Freeform 8"/>
          <p:cNvSpPr/>
          <p:nvPr/>
        </p:nvSpPr>
        <p:spPr>
          <a:xfrm>
            <a:off x="10719707" y="5795052"/>
            <a:ext cx="512309" cy="512309"/>
          </a:xfrm>
          <a:custGeom>
            <a:avLst/>
            <a:gdLst/>
            <a:ahLst/>
            <a:cxnLst/>
            <a:rect l="l" t="t" r="r" b="b"/>
            <a:pathLst>
              <a:path w="512309" h="512309">
                <a:moveTo>
                  <a:pt x="0" y="0"/>
                </a:moveTo>
                <a:lnTo>
                  <a:pt x="512309" y="0"/>
                </a:lnTo>
                <a:lnTo>
                  <a:pt x="512309" y="512309"/>
                </a:lnTo>
                <a:lnTo>
                  <a:pt x="0" y="512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1676021" y="1399521"/>
            <a:ext cx="470668" cy="335458"/>
          </a:xfrm>
          <a:custGeom>
            <a:avLst/>
            <a:gdLst/>
            <a:ahLst/>
            <a:cxnLst/>
            <a:rect l="l" t="t" r="r" b="b"/>
            <a:pathLst>
              <a:path w="470668" h="335458">
                <a:moveTo>
                  <a:pt x="0" y="0"/>
                </a:moveTo>
                <a:lnTo>
                  <a:pt x="470668" y="0"/>
                </a:lnTo>
                <a:lnTo>
                  <a:pt x="470668" y="335458"/>
                </a:lnTo>
                <a:lnTo>
                  <a:pt x="0" y="3354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028700" y="4514850"/>
            <a:ext cx="6609006" cy="1238250"/>
          </a:xfrm>
          <a:prstGeom prst="rect">
            <a:avLst/>
          </a:prstGeom>
        </p:spPr>
        <p:txBody>
          <a:bodyPr lIns="0" tIns="0" rIns="0" bIns="0" rtlCol="0" anchor="t">
            <a:spAutoFit/>
          </a:bodyPr>
          <a:lstStyle/>
          <a:p>
            <a:pPr algn="l">
              <a:lnSpc>
                <a:spcPts val="9600"/>
              </a:lnSpc>
            </a:pPr>
            <a:r>
              <a:rPr lang="en-US" sz="8000">
                <a:solidFill>
                  <a:srgbClr val="FFFACD"/>
                </a:solidFill>
                <a:latin typeface="Inter Bold"/>
              </a:rPr>
              <a:t>Contact Us</a:t>
            </a:r>
          </a:p>
        </p:txBody>
      </p:sp>
      <p:sp>
        <p:nvSpPr>
          <p:cNvPr id="11" name="TextBox 11"/>
          <p:cNvSpPr txBox="1"/>
          <p:nvPr/>
        </p:nvSpPr>
        <p:spPr>
          <a:xfrm>
            <a:off x="15835574" y="443334"/>
            <a:ext cx="800844"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31/32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grpSp>
        <p:nvGrpSpPr>
          <p:cNvPr id="2" name="Group 2"/>
          <p:cNvGrpSpPr/>
          <p:nvPr/>
        </p:nvGrpSpPr>
        <p:grpSpPr>
          <a:xfrm>
            <a:off x="0" y="-910538"/>
            <a:ext cx="6987031" cy="12108076"/>
            <a:chOff x="0" y="0"/>
            <a:chExt cx="1840206" cy="3188958"/>
          </a:xfrm>
        </p:grpSpPr>
        <p:sp>
          <p:nvSpPr>
            <p:cNvPr id="3" name="Freeform 3"/>
            <p:cNvSpPr/>
            <p:nvPr/>
          </p:nvSpPr>
          <p:spPr>
            <a:xfrm>
              <a:off x="0" y="0"/>
              <a:ext cx="1840206" cy="3188958"/>
            </a:xfrm>
            <a:custGeom>
              <a:avLst/>
              <a:gdLst/>
              <a:ahLst/>
              <a:cxnLst/>
              <a:rect l="l" t="t" r="r" b="b"/>
              <a:pathLst>
                <a:path w="1840206" h="3188958">
                  <a:moveTo>
                    <a:pt x="0" y="0"/>
                  </a:moveTo>
                  <a:lnTo>
                    <a:pt x="1840206" y="0"/>
                  </a:lnTo>
                  <a:lnTo>
                    <a:pt x="1840206" y="3188958"/>
                  </a:lnTo>
                  <a:lnTo>
                    <a:pt x="0" y="3188958"/>
                  </a:lnTo>
                  <a:close/>
                </a:path>
              </a:pathLst>
            </a:custGeom>
            <a:solidFill>
              <a:srgbClr val="00500A"/>
            </a:solidFill>
          </p:spPr>
        </p:sp>
        <p:sp>
          <p:nvSpPr>
            <p:cNvPr id="4" name="TextBox 4"/>
            <p:cNvSpPr txBox="1"/>
            <p:nvPr/>
          </p:nvSpPr>
          <p:spPr>
            <a:xfrm>
              <a:off x="0" y="-38100"/>
              <a:ext cx="1840206" cy="3227058"/>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028700" y="1009650"/>
            <a:ext cx="5458104" cy="1238250"/>
          </a:xfrm>
          <a:prstGeom prst="rect">
            <a:avLst/>
          </a:prstGeom>
        </p:spPr>
        <p:txBody>
          <a:bodyPr lIns="0" tIns="0" rIns="0" bIns="0" rtlCol="0" anchor="t">
            <a:spAutoFit/>
          </a:bodyPr>
          <a:lstStyle/>
          <a:p>
            <a:pPr algn="l">
              <a:lnSpc>
                <a:spcPts val="9600"/>
              </a:lnSpc>
            </a:pPr>
            <a:r>
              <a:rPr lang="en-US" sz="8000">
                <a:solidFill>
                  <a:srgbClr val="FFFACD"/>
                </a:solidFill>
                <a:latin typeface="Inter Bold"/>
              </a:rPr>
              <a:t>Resources</a:t>
            </a:r>
          </a:p>
        </p:txBody>
      </p:sp>
      <p:sp>
        <p:nvSpPr>
          <p:cNvPr id="6" name="TextBox 6"/>
          <p:cNvSpPr txBox="1"/>
          <p:nvPr/>
        </p:nvSpPr>
        <p:spPr>
          <a:xfrm>
            <a:off x="7231819" y="2209800"/>
            <a:ext cx="10784863" cy="5006339"/>
          </a:xfrm>
          <a:prstGeom prst="rect">
            <a:avLst/>
          </a:prstGeom>
        </p:spPr>
        <p:txBody>
          <a:bodyPr lIns="0" tIns="0" rIns="0" bIns="0" rtlCol="0" anchor="t">
            <a:spAutoFit/>
          </a:bodyPr>
          <a:lstStyle/>
          <a:p>
            <a:pPr marL="518165" lvl="1" indent="-259082" algn="l">
              <a:lnSpc>
                <a:spcPts val="3360"/>
              </a:lnSpc>
              <a:buFont typeface="Arial"/>
              <a:buChar char="•"/>
            </a:pPr>
            <a:r>
              <a:rPr lang="en-US" sz="2400">
                <a:solidFill>
                  <a:srgbClr val="000000"/>
                </a:solidFill>
                <a:latin typeface="Canva Sans 1"/>
              </a:rPr>
              <a:t>Abbasi M. &amp; Yaghmaee M. (2019). “Internet of Things In Agriculture: A Survey” University of Isfahan IoT Conference (2019)</a:t>
            </a:r>
          </a:p>
          <a:p>
            <a:pPr algn="l">
              <a:lnSpc>
                <a:spcPts val="3360"/>
              </a:lnSpc>
            </a:pPr>
            <a:endParaRPr lang="en-US" sz="2400">
              <a:solidFill>
                <a:srgbClr val="000000"/>
              </a:solidFill>
              <a:latin typeface="Canva Sans 1"/>
            </a:endParaRPr>
          </a:p>
          <a:p>
            <a:pPr marL="518165" lvl="1" indent="-259082" algn="l">
              <a:lnSpc>
                <a:spcPts val="3360"/>
              </a:lnSpc>
              <a:buFont typeface="Arial"/>
              <a:buChar char="•"/>
            </a:pPr>
            <a:r>
              <a:rPr lang="en-US" sz="2400">
                <a:solidFill>
                  <a:srgbClr val="000000"/>
                </a:solidFill>
                <a:latin typeface="Canva Sans 1"/>
              </a:rPr>
              <a:t>FaghihKhorasani H. &amp; FaghihKhorasani A (2022). “Predicting the Impact of the Internet of Things on the Value Added for the Agriculture Sector In Iran Using Mathematical Methods” AGRIS on-line Papers in Economics and Informatics</a:t>
            </a:r>
          </a:p>
          <a:p>
            <a:pPr algn="l">
              <a:lnSpc>
                <a:spcPts val="3360"/>
              </a:lnSpc>
            </a:pPr>
            <a:endParaRPr lang="en-US" sz="2400">
              <a:solidFill>
                <a:srgbClr val="000000"/>
              </a:solidFill>
              <a:latin typeface="Canva Sans 1"/>
            </a:endParaRPr>
          </a:p>
          <a:p>
            <a:pPr marL="518165" lvl="1" indent="-259082" algn="l">
              <a:lnSpc>
                <a:spcPts val="3360"/>
              </a:lnSpc>
              <a:buFont typeface="Arial"/>
              <a:buChar char="•"/>
            </a:pPr>
            <a:r>
              <a:rPr lang="en-US" sz="2400">
                <a:solidFill>
                  <a:srgbClr val="000000"/>
                </a:solidFill>
                <a:latin typeface="Canva Sans 1"/>
              </a:rPr>
              <a:t>Dokard A., Keshavarz A. &amp; Mansorinejad M. (2023). "Evaluating the Possibility of Using the Power of the Received Signal to Estimate Soil Moisture in Outdoor and Indoor Environments" University of Isfahan IoT Conference (Fall of 2023)</a:t>
            </a:r>
          </a:p>
        </p:txBody>
      </p:sp>
      <p:sp>
        <p:nvSpPr>
          <p:cNvPr id="7" name="TextBox 7"/>
          <p:cNvSpPr txBox="1"/>
          <p:nvPr/>
        </p:nvSpPr>
        <p:spPr>
          <a:xfrm>
            <a:off x="15833044" y="443334"/>
            <a:ext cx="805904"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32/32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sp>
        <p:nvSpPr>
          <p:cNvPr id="2" name="TextBox 2"/>
          <p:cNvSpPr txBox="1"/>
          <p:nvPr/>
        </p:nvSpPr>
        <p:spPr>
          <a:xfrm>
            <a:off x="5988918" y="4274503"/>
            <a:ext cx="6310164"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1 Bold"/>
              </a:rPr>
              <a:t>Thank You!</a:t>
            </a:r>
          </a:p>
        </p:txBody>
      </p:sp>
      <p:sp>
        <p:nvSpPr>
          <p:cNvPr id="3" name="TextBox 3"/>
          <p:cNvSpPr txBox="1"/>
          <p:nvPr/>
        </p:nvSpPr>
        <p:spPr>
          <a:xfrm>
            <a:off x="15912890" y="443334"/>
            <a:ext cx="646212"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4/32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grpSp>
        <p:nvGrpSpPr>
          <p:cNvPr id="2" name="Group 2"/>
          <p:cNvGrpSpPr/>
          <p:nvPr/>
        </p:nvGrpSpPr>
        <p:grpSpPr>
          <a:xfrm>
            <a:off x="11812691" y="0"/>
            <a:ext cx="6475309" cy="10287000"/>
            <a:chOff x="0" y="0"/>
            <a:chExt cx="8633746" cy="13716000"/>
          </a:xfrm>
        </p:grpSpPr>
        <p:pic>
          <p:nvPicPr>
            <p:cNvPr id="3" name="Picture 3"/>
            <p:cNvPicPr>
              <a:picLocks noChangeAspect="1"/>
            </p:cNvPicPr>
            <p:nvPr/>
          </p:nvPicPr>
          <p:blipFill>
            <a:blip r:embed="rId2"/>
            <a:srcRect l="21582" r="21582"/>
            <a:stretch>
              <a:fillRect/>
            </a:stretch>
          </p:blipFill>
          <p:spPr>
            <a:xfrm>
              <a:off x="0" y="0"/>
              <a:ext cx="8633746" cy="13716000"/>
            </a:xfrm>
            <a:prstGeom prst="rect">
              <a:avLst/>
            </a:prstGeom>
          </p:spPr>
        </p:pic>
      </p:grpSp>
      <p:sp>
        <p:nvSpPr>
          <p:cNvPr id="4" name="TextBox 4"/>
          <p:cNvSpPr txBox="1"/>
          <p:nvPr/>
        </p:nvSpPr>
        <p:spPr>
          <a:xfrm>
            <a:off x="864454" y="845404"/>
            <a:ext cx="8868751" cy="1238250"/>
          </a:xfrm>
          <a:prstGeom prst="rect">
            <a:avLst/>
          </a:prstGeom>
        </p:spPr>
        <p:txBody>
          <a:bodyPr lIns="0" tIns="0" rIns="0" bIns="0" rtlCol="0" anchor="t">
            <a:spAutoFit/>
          </a:bodyPr>
          <a:lstStyle/>
          <a:p>
            <a:pPr algn="l">
              <a:lnSpc>
                <a:spcPts val="9600"/>
              </a:lnSpc>
            </a:pPr>
            <a:r>
              <a:rPr lang="en-US" sz="8000">
                <a:solidFill>
                  <a:srgbClr val="00500A"/>
                </a:solidFill>
                <a:latin typeface="Inter Bold"/>
              </a:rPr>
              <a:t>Introduction</a:t>
            </a:r>
          </a:p>
        </p:txBody>
      </p:sp>
      <p:sp>
        <p:nvSpPr>
          <p:cNvPr id="5" name="TextBox 5"/>
          <p:cNvSpPr txBox="1"/>
          <p:nvPr/>
        </p:nvSpPr>
        <p:spPr>
          <a:xfrm>
            <a:off x="864454" y="3830368"/>
            <a:ext cx="10362649" cy="4004310"/>
          </a:xfrm>
          <a:prstGeom prst="rect">
            <a:avLst/>
          </a:prstGeom>
        </p:spPr>
        <p:txBody>
          <a:bodyPr lIns="0" tIns="0" rIns="0" bIns="0" rtlCol="0" anchor="t">
            <a:spAutoFit/>
          </a:bodyPr>
          <a:lstStyle/>
          <a:p>
            <a:pPr marL="518158" lvl="1" indent="-259079" algn="l">
              <a:lnSpc>
                <a:spcPts val="3599"/>
              </a:lnSpc>
              <a:buFont typeface="Arial"/>
              <a:buChar char="•"/>
            </a:pPr>
            <a:r>
              <a:rPr lang="en-US" sz="2399">
                <a:solidFill>
                  <a:srgbClr val="00500A"/>
                </a:solidFill>
                <a:latin typeface="Inter"/>
              </a:rPr>
              <a:t>The Internet of Things (IoT) represents a significant technological advancement that interconnects everyday objects through the Internet, enabling them to send and receive data.</a:t>
            </a:r>
          </a:p>
          <a:p>
            <a:pPr algn="l">
              <a:lnSpc>
                <a:spcPts val="3599"/>
              </a:lnSpc>
            </a:pPr>
            <a:endParaRPr lang="en-US" sz="2399">
              <a:solidFill>
                <a:srgbClr val="00500A"/>
              </a:solidFill>
              <a:latin typeface="Inter"/>
            </a:endParaRPr>
          </a:p>
          <a:p>
            <a:pPr marL="518158" lvl="1" indent="-259079" algn="l">
              <a:lnSpc>
                <a:spcPts val="3599"/>
              </a:lnSpc>
              <a:buFont typeface="Arial"/>
              <a:buChar char="•"/>
            </a:pPr>
            <a:r>
              <a:rPr lang="en-US" sz="2399">
                <a:solidFill>
                  <a:srgbClr val="00500A"/>
                </a:solidFill>
                <a:latin typeface="Inter"/>
              </a:rPr>
              <a:t>Precision agriculture leverages IoT to optimize agricultural practices by using data from various sensors to monitor and manage environmental conditions, machinery, and irrigation systems.</a:t>
            </a:r>
          </a:p>
          <a:p>
            <a:pPr algn="l">
              <a:lnSpc>
                <a:spcPts val="3599"/>
              </a:lnSpc>
            </a:pPr>
            <a:endParaRPr lang="en-US" sz="2399">
              <a:solidFill>
                <a:srgbClr val="00500A"/>
              </a:solidFill>
              <a:latin typeface="Inter"/>
            </a:endParaRPr>
          </a:p>
          <a:p>
            <a:pPr marL="518158" lvl="1" indent="-259079" algn="l">
              <a:lnSpc>
                <a:spcPts val="3599"/>
              </a:lnSpc>
              <a:buFont typeface="Arial"/>
              <a:buChar char="•"/>
            </a:pPr>
            <a:r>
              <a:rPr lang="en-US" sz="2399">
                <a:solidFill>
                  <a:srgbClr val="00500A"/>
                </a:solidFill>
                <a:latin typeface="Inter"/>
              </a:rPr>
              <a:t>Two studies done in coordination to Iran’s agriculture are discussed.</a:t>
            </a:r>
          </a:p>
        </p:txBody>
      </p:sp>
      <p:grpSp>
        <p:nvGrpSpPr>
          <p:cNvPr id="6" name="Group 6"/>
          <p:cNvGrpSpPr/>
          <p:nvPr/>
        </p:nvGrpSpPr>
        <p:grpSpPr>
          <a:xfrm>
            <a:off x="16897448" y="5185864"/>
            <a:ext cx="526099" cy="5297628"/>
            <a:chOff x="0" y="0"/>
            <a:chExt cx="138561" cy="1395260"/>
          </a:xfrm>
        </p:grpSpPr>
        <p:sp>
          <p:nvSpPr>
            <p:cNvPr id="7" name="Freeform 7"/>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8" name="TextBox 8"/>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5912890" y="443334"/>
            <a:ext cx="646212"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4/32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00A"/>
        </a:solidFill>
        <a:effectLst/>
      </p:bgPr>
    </p:bg>
    <p:spTree>
      <p:nvGrpSpPr>
        <p:cNvPr id="1" name=""/>
        <p:cNvGrpSpPr/>
        <p:nvPr/>
      </p:nvGrpSpPr>
      <p:grpSpPr>
        <a:xfrm>
          <a:off x="0" y="0"/>
          <a:ext cx="0" cy="0"/>
          <a:chOff x="0" y="0"/>
          <a:chExt cx="0" cy="0"/>
        </a:xfrm>
      </p:grpSpPr>
      <p:grpSp>
        <p:nvGrpSpPr>
          <p:cNvPr id="2" name="Group 2"/>
          <p:cNvGrpSpPr/>
          <p:nvPr/>
        </p:nvGrpSpPr>
        <p:grpSpPr>
          <a:xfrm>
            <a:off x="15912890" y="660504"/>
            <a:ext cx="4878174" cy="487817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nvGrpSpPr>
          <p:cNvPr id="4" name="Group 4"/>
          <p:cNvGrpSpPr/>
          <p:nvPr/>
        </p:nvGrpSpPr>
        <p:grpSpPr>
          <a:xfrm>
            <a:off x="16897448" y="-424371"/>
            <a:ext cx="526099" cy="5297628"/>
            <a:chOff x="0" y="0"/>
            <a:chExt cx="138561" cy="1395260"/>
          </a:xfrm>
        </p:grpSpPr>
        <p:sp>
          <p:nvSpPr>
            <p:cNvPr id="5" name="Freeform 5"/>
            <p:cNvSpPr/>
            <p:nvPr/>
          </p:nvSpPr>
          <p:spPr>
            <a:xfrm>
              <a:off x="0" y="0"/>
              <a:ext cx="138561" cy="1395260"/>
            </a:xfrm>
            <a:custGeom>
              <a:avLst/>
              <a:gdLst/>
              <a:ahLst/>
              <a:cxnLst/>
              <a:rect l="l" t="t" r="r" b="b"/>
              <a:pathLst>
                <a:path w="138561" h="1395260">
                  <a:moveTo>
                    <a:pt x="0" y="0"/>
                  </a:moveTo>
                  <a:lnTo>
                    <a:pt x="138561" y="0"/>
                  </a:lnTo>
                  <a:lnTo>
                    <a:pt x="138561" y="1395260"/>
                  </a:lnTo>
                  <a:lnTo>
                    <a:pt x="0" y="1395260"/>
                  </a:lnTo>
                  <a:close/>
                </a:path>
              </a:pathLst>
            </a:custGeom>
            <a:solidFill>
              <a:srgbClr val="48FFC2"/>
            </a:solidFill>
          </p:spPr>
        </p:sp>
        <p:sp>
          <p:nvSpPr>
            <p:cNvPr id="6" name="TextBox 6"/>
            <p:cNvSpPr txBox="1"/>
            <p:nvPr/>
          </p:nvSpPr>
          <p:spPr>
            <a:xfrm>
              <a:off x="0" y="-38100"/>
              <a:ext cx="138561" cy="1433360"/>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0" y="403224"/>
            <a:ext cx="13433546" cy="789127"/>
          </a:xfrm>
          <a:prstGeom prst="rect">
            <a:avLst/>
          </a:prstGeom>
        </p:spPr>
        <p:txBody>
          <a:bodyPr lIns="0" tIns="0" rIns="0" bIns="0" rtlCol="0" anchor="t">
            <a:spAutoFit/>
          </a:bodyPr>
          <a:lstStyle/>
          <a:p>
            <a:pPr algn="ctr">
              <a:lnSpc>
                <a:spcPts val="6719"/>
              </a:lnSpc>
              <a:spcBef>
                <a:spcPct val="0"/>
              </a:spcBef>
            </a:pPr>
            <a:r>
              <a:rPr lang="en-US" sz="4799" dirty="0">
                <a:solidFill>
                  <a:srgbClr val="FACDCC"/>
                </a:solidFill>
                <a:latin typeface="Inter Bold"/>
              </a:rPr>
              <a:t>Core Technologies and Architecture of IoT</a:t>
            </a:r>
          </a:p>
        </p:txBody>
      </p:sp>
      <p:sp>
        <p:nvSpPr>
          <p:cNvPr id="8" name="TextBox 8"/>
          <p:cNvSpPr txBox="1"/>
          <p:nvPr/>
        </p:nvSpPr>
        <p:spPr>
          <a:xfrm>
            <a:off x="0" y="1869929"/>
            <a:ext cx="15370903" cy="1944171"/>
          </a:xfrm>
          <a:prstGeom prst="rect">
            <a:avLst/>
          </a:prstGeom>
        </p:spPr>
        <p:txBody>
          <a:bodyPr lIns="0" tIns="0" rIns="0" bIns="0" rtlCol="0" anchor="t">
            <a:spAutoFit/>
          </a:bodyPr>
          <a:lstStyle/>
          <a:p>
            <a:pPr marL="798833" lvl="1" indent="-399416" algn="l">
              <a:lnSpc>
                <a:spcPts val="5180"/>
              </a:lnSpc>
              <a:buFont typeface="Arial"/>
              <a:buChar char="•"/>
            </a:pPr>
            <a:r>
              <a:rPr lang="en-US" sz="3700">
                <a:solidFill>
                  <a:srgbClr val="FFFACD"/>
                </a:solidFill>
                <a:latin typeface="Canva Sans 1"/>
              </a:rPr>
              <a:t> IoT refers to a network of interconnected objects with sensors enabling internet connectivity.</a:t>
            </a:r>
          </a:p>
          <a:p>
            <a:pPr algn="l">
              <a:lnSpc>
                <a:spcPts val="5180"/>
              </a:lnSpc>
            </a:pPr>
            <a:endParaRPr lang="en-US" sz="3700">
              <a:solidFill>
                <a:srgbClr val="FFFACD"/>
              </a:solidFill>
              <a:latin typeface="Canva Sans 1"/>
            </a:endParaRPr>
          </a:p>
        </p:txBody>
      </p:sp>
      <p:sp>
        <p:nvSpPr>
          <p:cNvPr id="9" name="TextBox 9"/>
          <p:cNvSpPr txBox="1"/>
          <p:nvPr/>
        </p:nvSpPr>
        <p:spPr>
          <a:xfrm>
            <a:off x="124660" y="4083657"/>
            <a:ext cx="24601421" cy="3524498"/>
          </a:xfrm>
          <a:prstGeom prst="rect">
            <a:avLst/>
          </a:prstGeom>
        </p:spPr>
        <p:txBody>
          <a:bodyPr lIns="0" tIns="0" rIns="0" bIns="0" rtlCol="0" anchor="t">
            <a:spAutoFit/>
          </a:bodyPr>
          <a:lstStyle/>
          <a:p>
            <a:pPr algn="l">
              <a:lnSpc>
                <a:spcPts val="4682"/>
              </a:lnSpc>
            </a:pPr>
            <a:r>
              <a:rPr lang="en-US" sz="3344">
                <a:solidFill>
                  <a:srgbClr val="FFFACD"/>
                </a:solidFill>
                <a:latin typeface="Canva Sans 1 Bold"/>
              </a:rPr>
              <a:t>Three-Layer IoT Architecture based on IEEE P2413 standard:</a:t>
            </a:r>
          </a:p>
          <a:p>
            <a:pPr algn="l">
              <a:lnSpc>
                <a:spcPts val="4682"/>
              </a:lnSpc>
            </a:pPr>
            <a:endParaRPr lang="en-US" sz="3344">
              <a:solidFill>
                <a:srgbClr val="FFFACD"/>
              </a:solidFill>
              <a:latin typeface="Canva Sans 1 Bold"/>
            </a:endParaRPr>
          </a:p>
          <a:p>
            <a:pPr marL="722061" lvl="1" indent="-361030" algn="l">
              <a:lnSpc>
                <a:spcPts val="4682"/>
              </a:lnSpc>
              <a:buFont typeface="Arial"/>
              <a:buChar char="•"/>
            </a:pPr>
            <a:r>
              <a:rPr lang="en-US" sz="3344">
                <a:solidFill>
                  <a:srgbClr val="FFFACD"/>
                </a:solidFill>
                <a:latin typeface="Canva Sans 1"/>
              </a:rPr>
              <a:t>Application Layer: Interfaces with end users and applications.</a:t>
            </a:r>
          </a:p>
          <a:p>
            <a:pPr marL="722061" lvl="1" indent="-361030" algn="l">
              <a:lnSpc>
                <a:spcPts val="4682"/>
              </a:lnSpc>
              <a:buFont typeface="Arial"/>
              <a:buChar char="•"/>
            </a:pPr>
            <a:r>
              <a:rPr lang="en-US" sz="3344">
                <a:solidFill>
                  <a:srgbClr val="FFFACD"/>
                </a:solidFill>
                <a:latin typeface="Canva Sans 1"/>
              </a:rPr>
              <a:t>Networking and Communication Layer: Handles connectivity and data transmission.</a:t>
            </a:r>
          </a:p>
          <a:p>
            <a:pPr marL="722061" lvl="1" indent="-361030" algn="l">
              <a:lnSpc>
                <a:spcPts val="4682"/>
              </a:lnSpc>
              <a:buFont typeface="Arial"/>
              <a:buChar char="•"/>
            </a:pPr>
            <a:r>
              <a:rPr lang="en-US" sz="3344">
                <a:solidFill>
                  <a:srgbClr val="FFFACD"/>
                </a:solidFill>
                <a:latin typeface="Canva Sans 1"/>
              </a:rPr>
              <a:t>Sensing Layer: Collects data through various sensors.</a:t>
            </a:r>
          </a:p>
          <a:p>
            <a:pPr algn="l">
              <a:lnSpc>
                <a:spcPts val="4682"/>
              </a:lnSpc>
            </a:pPr>
            <a:endParaRPr lang="en-US" sz="3344">
              <a:solidFill>
                <a:srgbClr val="FFFACD"/>
              </a:solidFill>
              <a:latin typeface="Canva Sans 1"/>
            </a:endParaRPr>
          </a:p>
        </p:txBody>
      </p:sp>
      <p:sp>
        <p:nvSpPr>
          <p:cNvPr id="10" name="TextBox 10"/>
          <p:cNvSpPr txBox="1"/>
          <p:nvPr/>
        </p:nvSpPr>
        <p:spPr>
          <a:xfrm>
            <a:off x="15915048" y="443334"/>
            <a:ext cx="641896" cy="396240"/>
          </a:xfrm>
          <a:prstGeom prst="rect">
            <a:avLst/>
          </a:prstGeom>
        </p:spPr>
        <p:txBody>
          <a:bodyPr lIns="0" tIns="0" rIns="0" bIns="0" rtlCol="0" anchor="t">
            <a:spAutoFit/>
          </a:bodyPr>
          <a:lstStyle/>
          <a:p>
            <a:pPr algn="ctr">
              <a:lnSpc>
                <a:spcPts val="3359"/>
              </a:lnSpc>
            </a:pPr>
            <a:r>
              <a:rPr lang="en-US" sz="2400">
                <a:solidFill>
                  <a:srgbClr val="FFFFFF"/>
                </a:solidFill>
                <a:latin typeface="Canva Sans 1"/>
              </a:rPr>
              <a:t>5/32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CD"/>
        </a:solidFill>
        <a:effectLst/>
      </p:bgPr>
    </p:bg>
    <p:spTree>
      <p:nvGrpSpPr>
        <p:cNvPr id="1" name=""/>
        <p:cNvGrpSpPr/>
        <p:nvPr/>
      </p:nvGrpSpPr>
      <p:grpSpPr>
        <a:xfrm>
          <a:off x="0" y="0"/>
          <a:ext cx="0" cy="0"/>
          <a:chOff x="0" y="0"/>
          <a:chExt cx="0" cy="0"/>
        </a:xfrm>
      </p:grpSpPr>
      <p:sp>
        <p:nvSpPr>
          <p:cNvPr id="2" name="Freeform 2"/>
          <p:cNvSpPr/>
          <p:nvPr/>
        </p:nvSpPr>
        <p:spPr>
          <a:xfrm>
            <a:off x="14721719" y="4788579"/>
            <a:ext cx="3147846" cy="5498421"/>
          </a:xfrm>
          <a:custGeom>
            <a:avLst/>
            <a:gdLst/>
            <a:ahLst/>
            <a:cxnLst/>
            <a:rect l="l" t="t" r="r" b="b"/>
            <a:pathLst>
              <a:path w="3147846" h="5498421">
                <a:moveTo>
                  <a:pt x="0" y="0"/>
                </a:moveTo>
                <a:lnTo>
                  <a:pt x="3147846" y="0"/>
                </a:lnTo>
                <a:lnTo>
                  <a:pt x="3147846" y="5498421"/>
                </a:lnTo>
                <a:lnTo>
                  <a:pt x="0" y="5498421"/>
                </a:lnTo>
                <a:lnTo>
                  <a:pt x="0" y="0"/>
                </a:lnTo>
                <a:close/>
              </a:path>
            </a:pathLst>
          </a:custGeom>
          <a:blipFill>
            <a:blip r:embed="rId2"/>
            <a:stretch>
              <a:fillRect/>
            </a:stretch>
          </a:blipFill>
        </p:spPr>
      </p:sp>
      <p:grpSp>
        <p:nvGrpSpPr>
          <p:cNvPr id="3" name="Group 3"/>
          <p:cNvGrpSpPr/>
          <p:nvPr/>
        </p:nvGrpSpPr>
        <p:grpSpPr>
          <a:xfrm>
            <a:off x="218291" y="1620108"/>
            <a:ext cx="27324925" cy="4627288"/>
            <a:chOff x="0" y="0"/>
            <a:chExt cx="36433234" cy="6169717"/>
          </a:xfrm>
        </p:grpSpPr>
        <p:sp>
          <p:nvSpPr>
            <p:cNvPr id="4" name="TextBox 4"/>
            <p:cNvSpPr txBox="1"/>
            <p:nvPr/>
          </p:nvSpPr>
          <p:spPr>
            <a:xfrm>
              <a:off x="0" y="-19050"/>
              <a:ext cx="36433234" cy="1644621"/>
            </a:xfrm>
            <a:prstGeom prst="rect">
              <a:avLst/>
            </a:prstGeom>
          </p:spPr>
          <p:txBody>
            <a:bodyPr lIns="0" tIns="0" rIns="0" bIns="0" rtlCol="0" anchor="t">
              <a:spAutoFit/>
            </a:bodyPr>
            <a:lstStyle/>
            <a:p>
              <a:pPr algn="l">
                <a:lnSpc>
                  <a:spcPts val="9600"/>
                </a:lnSpc>
              </a:pPr>
              <a:r>
                <a:rPr lang="en-US" sz="8000">
                  <a:solidFill>
                    <a:srgbClr val="00500A"/>
                  </a:solidFill>
                  <a:latin typeface="Inter Bold"/>
                </a:rPr>
                <a:t>Key IoT Technologies</a:t>
              </a:r>
            </a:p>
          </p:txBody>
        </p:sp>
        <p:sp>
          <p:nvSpPr>
            <p:cNvPr id="5" name="TextBox 5"/>
            <p:cNvSpPr txBox="1"/>
            <p:nvPr/>
          </p:nvSpPr>
          <p:spPr>
            <a:xfrm>
              <a:off x="0" y="1773030"/>
              <a:ext cx="25875587" cy="4396687"/>
            </a:xfrm>
            <a:prstGeom prst="rect">
              <a:avLst/>
            </a:prstGeom>
          </p:spPr>
          <p:txBody>
            <a:bodyPr lIns="0" tIns="0" rIns="0" bIns="0" rtlCol="0" anchor="t">
              <a:spAutoFit/>
            </a:bodyPr>
            <a:lstStyle/>
            <a:p>
              <a:pPr marL="0" lvl="0" indent="0" algn="l">
                <a:lnSpc>
                  <a:spcPts val="4419"/>
                </a:lnSpc>
                <a:spcBef>
                  <a:spcPct val="0"/>
                </a:spcBef>
              </a:pPr>
              <a:endParaRPr/>
            </a:p>
            <a:p>
              <a:pPr marL="734059" lvl="1" indent="-367030" algn="l">
                <a:lnSpc>
                  <a:spcPts val="4419"/>
                </a:lnSpc>
                <a:spcBef>
                  <a:spcPct val="0"/>
                </a:spcBef>
                <a:buFont typeface="Arial"/>
                <a:buChar char="•"/>
              </a:pPr>
              <a:r>
                <a:rPr lang="en-US" sz="3399" u="none">
                  <a:solidFill>
                    <a:srgbClr val="009145"/>
                  </a:solidFill>
                  <a:latin typeface="Inter"/>
                </a:rPr>
                <a:t>RFID: Uses radio waves to transmit data from mobile entities to readers.</a:t>
              </a:r>
            </a:p>
            <a:p>
              <a:pPr marL="712470" lvl="1" indent="-356235" algn="l">
                <a:lnSpc>
                  <a:spcPts val="4290"/>
                </a:lnSpc>
                <a:spcBef>
                  <a:spcPct val="0"/>
                </a:spcBef>
                <a:buFont typeface="Arial"/>
                <a:buChar char="•"/>
              </a:pPr>
              <a:r>
                <a:rPr lang="en-US" sz="3300" u="none">
                  <a:solidFill>
                    <a:srgbClr val="009145"/>
                  </a:solidFill>
                  <a:latin typeface="Inter"/>
                </a:rPr>
                <a:t>Identification Technologies: EPC and uCode for recognizing and addressing devices.</a:t>
              </a:r>
            </a:p>
            <a:p>
              <a:pPr marL="734059" lvl="1" indent="-367030" algn="l">
                <a:lnSpc>
                  <a:spcPts val="4419"/>
                </a:lnSpc>
                <a:spcBef>
                  <a:spcPct val="0"/>
                </a:spcBef>
                <a:buFont typeface="Arial"/>
                <a:buChar char="•"/>
              </a:pPr>
              <a:r>
                <a:rPr lang="en-US" sz="3399" u="none">
                  <a:solidFill>
                    <a:srgbClr val="009145"/>
                  </a:solidFill>
                  <a:latin typeface="Inter"/>
                </a:rPr>
                <a:t>Addressing Methods: IPv6 and 6loWPAN-IPv4 for connectivity.</a:t>
              </a:r>
            </a:p>
            <a:p>
              <a:pPr marL="734059" lvl="1" indent="-367030" algn="l">
                <a:lnSpc>
                  <a:spcPts val="4419"/>
                </a:lnSpc>
                <a:spcBef>
                  <a:spcPct val="0"/>
                </a:spcBef>
                <a:buFont typeface="Arial"/>
                <a:buChar char="•"/>
              </a:pPr>
              <a:r>
                <a:rPr lang="en-US" sz="3399" u="none">
                  <a:solidFill>
                    <a:srgbClr val="009145"/>
                  </a:solidFill>
                  <a:latin typeface="Inter"/>
                </a:rPr>
                <a:t>Communication Technologies: WiFi, ZigBee, Bluetooth, LTE, and 5G.</a:t>
              </a:r>
            </a:p>
            <a:p>
              <a:pPr marL="0" lvl="0" indent="0" algn="l">
                <a:lnSpc>
                  <a:spcPts val="4419"/>
                </a:lnSpc>
                <a:spcBef>
                  <a:spcPct val="0"/>
                </a:spcBef>
              </a:pPr>
              <a:endParaRPr lang="en-US" sz="3399" u="none">
                <a:solidFill>
                  <a:srgbClr val="009145"/>
                </a:solidFill>
                <a:latin typeface="Inter"/>
              </a:endParaRPr>
            </a:p>
          </p:txBody>
        </p:sp>
      </p:grpSp>
      <p:sp>
        <p:nvSpPr>
          <p:cNvPr id="6" name="Freeform 6"/>
          <p:cNvSpPr/>
          <p:nvPr/>
        </p:nvSpPr>
        <p:spPr>
          <a:xfrm>
            <a:off x="-323081" y="7233648"/>
            <a:ext cx="4350632" cy="3053352"/>
          </a:xfrm>
          <a:custGeom>
            <a:avLst/>
            <a:gdLst/>
            <a:ahLst/>
            <a:cxnLst/>
            <a:rect l="l" t="t" r="r" b="b"/>
            <a:pathLst>
              <a:path w="4350632" h="3053352">
                <a:moveTo>
                  <a:pt x="0" y="0"/>
                </a:moveTo>
                <a:lnTo>
                  <a:pt x="4350631" y="0"/>
                </a:lnTo>
                <a:lnTo>
                  <a:pt x="4350631" y="3053352"/>
                </a:lnTo>
                <a:lnTo>
                  <a:pt x="0" y="30533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5907086" y="443334"/>
            <a:ext cx="657820"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6/32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2FFE6"/>
        </a:solidFill>
        <a:effectLst/>
      </p:bgPr>
    </p:bg>
    <p:spTree>
      <p:nvGrpSpPr>
        <p:cNvPr id="1" name=""/>
        <p:cNvGrpSpPr/>
        <p:nvPr/>
      </p:nvGrpSpPr>
      <p:grpSpPr>
        <a:xfrm>
          <a:off x="0" y="0"/>
          <a:ext cx="0" cy="0"/>
          <a:chOff x="0" y="0"/>
          <a:chExt cx="0" cy="0"/>
        </a:xfrm>
      </p:grpSpPr>
      <p:grpSp>
        <p:nvGrpSpPr>
          <p:cNvPr id="2" name="Group 2"/>
          <p:cNvGrpSpPr/>
          <p:nvPr/>
        </p:nvGrpSpPr>
        <p:grpSpPr>
          <a:xfrm>
            <a:off x="574367" y="481434"/>
            <a:ext cx="16230600" cy="2170709"/>
            <a:chOff x="0" y="0"/>
            <a:chExt cx="21640800" cy="2894278"/>
          </a:xfrm>
        </p:grpSpPr>
        <p:sp>
          <p:nvSpPr>
            <p:cNvPr id="3" name="TextBox 3"/>
            <p:cNvSpPr txBox="1"/>
            <p:nvPr/>
          </p:nvSpPr>
          <p:spPr>
            <a:xfrm>
              <a:off x="0" y="0"/>
              <a:ext cx="21640800" cy="1981200"/>
            </a:xfrm>
            <a:prstGeom prst="rect">
              <a:avLst/>
            </a:prstGeom>
          </p:spPr>
          <p:txBody>
            <a:bodyPr lIns="0" tIns="0" rIns="0" bIns="0" rtlCol="0" anchor="t">
              <a:spAutoFit/>
            </a:bodyPr>
            <a:lstStyle/>
            <a:p>
              <a:pPr marL="0" lvl="0" indent="0" algn="l">
                <a:lnSpc>
                  <a:spcPts val="5880"/>
                </a:lnSpc>
                <a:spcBef>
                  <a:spcPct val="0"/>
                </a:spcBef>
              </a:pPr>
              <a:r>
                <a:rPr lang="en-US" sz="4900">
                  <a:solidFill>
                    <a:srgbClr val="00500A"/>
                  </a:solidFill>
                  <a:latin typeface="Inter Bold"/>
                </a:rPr>
                <a:t>IoT and Enabling Technologies in Precision Agriculture</a:t>
              </a:r>
            </a:p>
          </p:txBody>
        </p:sp>
        <p:sp>
          <p:nvSpPr>
            <p:cNvPr id="4" name="TextBox 4"/>
            <p:cNvSpPr txBox="1"/>
            <p:nvPr/>
          </p:nvSpPr>
          <p:spPr>
            <a:xfrm>
              <a:off x="0" y="2211865"/>
              <a:ext cx="21640800" cy="682413"/>
            </a:xfrm>
            <a:prstGeom prst="rect">
              <a:avLst/>
            </a:prstGeom>
          </p:spPr>
          <p:txBody>
            <a:bodyPr lIns="0" tIns="0" rIns="0" bIns="0" rtlCol="0" anchor="t">
              <a:spAutoFit/>
            </a:bodyPr>
            <a:lstStyle/>
            <a:p>
              <a:pPr marL="0" lvl="0" indent="0" algn="ctr">
                <a:lnSpc>
                  <a:spcPts val="4160"/>
                </a:lnSpc>
                <a:spcBef>
                  <a:spcPct val="0"/>
                </a:spcBef>
              </a:pPr>
              <a:endParaRPr/>
            </a:p>
          </p:txBody>
        </p:sp>
      </p:grpSp>
      <p:sp>
        <p:nvSpPr>
          <p:cNvPr id="5" name="TextBox 5"/>
          <p:cNvSpPr txBox="1"/>
          <p:nvPr/>
        </p:nvSpPr>
        <p:spPr>
          <a:xfrm>
            <a:off x="574367" y="2755292"/>
            <a:ext cx="16846072" cy="6247764"/>
          </a:xfrm>
          <a:prstGeom prst="rect">
            <a:avLst/>
          </a:prstGeom>
        </p:spPr>
        <p:txBody>
          <a:bodyPr lIns="0" tIns="0" rIns="0" bIns="0" rtlCol="0" anchor="t">
            <a:spAutoFit/>
          </a:bodyPr>
          <a:lstStyle/>
          <a:p>
            <a:pPr algn="l">
              <a:lnSpc>
                <a:spcPts val="6160"/>
              </a:lnSpc>
            </a:pPr>
            <a:r>
              <a:rPr lang="en-US" sz="4400">
                <a:solidFill>
                  <a:srgbClr val="000000"/>
                </a:solidFill>
                <a:latin typeface="Canva Sans 1 Bold"/>
              </a:rPr>
              <a:t>IoT Hardware Platforms</a:t>
            </a:r>
          </a:p>
          <a:p>
            <a:pPr algn="l">
              <a:lnSpc>
                <a:spcPts val="5460"/>
              </a:lnSpc>
            </a:pPr>
            <a:r>
              <a:rPr lang="en-US" sz="3900">
                <a:solidFill>
                  <a:srgbClr val="000000"/>
                </a:solidFill>
                <a:latin typeface="Canva Sans 1"/>
              </a:rPr>
              <a:t>Growth Drivers: Small, inexpensive microcontrollers and computing hardware.</a:t>
            </a:r>
          </a:p>
          <a:p>
            <a:pPr algn="l">
              <a:lnSpc>
                <a:spcPts val="5460"/>
              </a:lnSpc>
            </a:pPr>
            <a:r>
              <a:rPr lang="en-US" sz="3900">
                <a:solidFill>
                  <a:srgbClr val="000000"/>
                </a:solidFill>
                <a:latin typeface="Canva Sans 1"/>
              </a:rPr>
              <a:t>Components: Processors, wireless chips, memory, and more.</a:t>
            </a:r>
          </a:p>
          <a:p>
            <a:pPr marL="842016" lvl="1" indent="-421008" algn="l">
              <a:lnSpc>
                <a:spcPts val="5460"/>
              </a:lnSpc>
              <a:buFont typeface="Arial"/>
              <a:buChar char="•"/>
            </a:pPr>
            <a:r>
              <a:rPr lang="en-US" sz="3900">
                <a:solidFill>
                  <a:srgbClr val="000000"/>
                </a:solidFill>
                <a:latin typeface="Canva Sans 1"/>
              </a:rPr>
              <a:t>Arduino Mega</a:t>
            </a:r>
          </a:p>
          <a:p>
            <a:pPr marL="842016" lvl="1" indent="-421008" algn="l">
              <a:lnSpc>
                <a:spcPts val="5460"/>
              </a:lnSpc>
              <a:buFont typeface="Arial"/>
              <a:buChar char="•"/>
            </a:pPr>
            <a:r>
              <a:rPr lang="en-US" sz="3900">
                <a:solidFill>
                  <a:srgbClr val="000000"/>
                </a:solidFill>
                <a:latin typeface="Canva Sans 1"/>
              </a:rPr>
              <a:t> Arduino Uno </a:t>
            </a:r>
          </a:p>
          <a:p>
            <a:pPr marL="842016" lvl="1" indent="-421008" algn="l">
              <a:lnSpc>
                <a:spcPts val="5460"/>
              </a:lnSpc>
              <a:buFont typeface="Arial"/>
              <a:buChar char="•"/>
            </a:pPr>
            <a:r>
              <a:rPr lang="en-US" sz="3900">
                <a:solidFill>
                  <a:srgbClr val="000000"/>
                </a:solidFill>
                <a:latin typeface="Canva Sans 1"/>
              </a:rPr>
              <a:t>Arduino Yun Beaglebone Black</a:t>
            </a:r>
          </a:p>
          <a:p>
            <a:pPr marL="842016" lvl="1" indent="-421008" algn="l">
              <a:lnSpc>
                <a:spcPts val="5460"/>
              </a:lnSpc>
              <a:buFont typeface="Arial"/>
              <a:buChar char="•"/>
            </a:pPr>
            <a:r>
              <a:rPr lang="en-US" sz="3900">
                <a:solidFill>
                  <a:srgbClr val="000000"/>
                </a:solidFill>
                <a:latin typeface="Canva Sans 1"/>
              </a:rPr>
              <a:t> Raspberry Pi3 (B model)</a:t>
            </a:r>
          </a:p>
          <a:p>
            <a:pPr marL="842016" lvl="1" indent="-421008" algn="l">
              <a:lnSpc>
                <a:spcPts val="5460"/>
              </a:lnSpc>
              <a:buFont typeface="Arial"/>
              <a:buChar char="•"/>
            </a:pPr>
            <a:r>
              <a:rPr lang="en-US" sz="3900">
                <a:solidFill>
                  <a:srgbClr val="000000"/>
                </a:solidFill>
                <a:latin typeface="Canva Sans 1"/>
              </a:rPr>
              <a:t>Intel Galileo</a:t>
            </a:r>
          </a:p>
        </p:txBody>
      </p:sp>
      <p:sp>
        <p:nvSpPr>
          <p:cNvPr id="6" name="Freeform 6"/>
          <p:cNvSpPr/>
          <p:nvPr/>
        </p:nvSpPr>
        <p:spPr>
          <a:xfrm>
            <a:off x="13655921" y="592203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5929931" y="443334"/>
            <a:ext cx="612130"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7/32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2FFE6"/>
        </a:solidFill>
        <a:effectLst/>
      </p:bgPr>
    </p:bg>
    <p:spTree>
      <p:nvGrpSpPr>
        <p:cNvPr id="1" name=""/>
        <p:cNvGrpSpPr/>
        <p:nvPr/>
      </p:nvGrpSpPr>
      <p:grpSpPr>
        <a:xfrm>
          <a:off x="0" y="0"/>
          <a:ext cx="0" cy="0"/>
          <a:chOff x="0" y="0"/>
          <a:chExt cx="0" cy="0"/>
        </a:xfrm>
      </p:grpSpPr>
      <p:sp>
        <p:nvSpPr>
          <p:cNvPr id="2" name="TextBox 2"/>
          <p:cNvSpPr txBox="1"/>
          <p:nvPr/>
        </p:nvSpPr>
        <p:spPr>
          <a:xfrm>
            <a:off x="-179490" y="3079973"/>
            <a:ext cx="18467490" cy="3591339"/>
          </a:xfrm>
          <a:prstGeom prst="rect">
            <a:avLst/>
          </a:prstGeom>
        </p:spPr>
        <p:txBody>
          <a:bodyPr lIns="0" tIns="0" rIns="0" bIns="0" rtlCol="0" anchor="t">
            <a:spAutoFit/>
          </a:bodyPr>
          <a:lstStyle/>
          <a:p>
            <a:pPr marL="885195" lvl="1" indent="-442598" algn="l">
              <a:lnSpc>
                <a:spcPts val="5740"/>
              </a:lnSpc>
              <a:buFont typeface="Arial"/>
              <a:buChar char="•"/>
            </a:pPr>
            <a:r>
              <a:rPr lang="en-US" sz="4100">
                <a:solidFill>
                  <a:srgbClr val="000000"/>
                </a:solidFill>
                <a:latin typeface="Canva Sans 1"/>
              </a:rPr>
              <a:t>Major Providers: AWS IoT, Microsoft Azure IoT Hub, IBM Watson IoT, Google Cloud, Salesforce IoT.</a:t>
            </a:r>
          </a:p>
          <a:p>
            <a:pPr marL="885195" lvl="1" indent="-442598" algn="l">
              <a:lnSpc>
                <a:spcPts val="5740"/>
              </a:lnSpc>
              <a:buFont typeface="Arial"/>
              <a:buChar char="•"/>
            </a:pPr>
            <a:r>
              <a:rPr lang="en-US" sz="4100">
                <a:solidFill>
                  <a:srgbClr val="000000"/>
                </a:solidFill>
                <a:latin typeface="Canva Sans 1"/>
              </a:rPr>
              <a:t>Benefits: Scalability, affordability, extensive reach.</a:t>
            </a:r>
          </a:p>
          <a:p>
            <a:pPr marL="885195" lvl="1" indent="-442598" algn="l">
              <a:lnSpc>
                <a:spcPts val="5740"/>
              </a:lnSpc>
              <a:buFont typeface="Arial"/>
              <a:buChar char="•"/>
            </a:pPr>
            <a:r>
              <a:rPr lang="en-US" sz="4100">
                <a:solidFill>
                  <a:srgbClr val="000000"/>
                </a:solidFill>
                <a:latin typeface="Canva Sans 1"/>
              </a:rPr>
              <a:t>Usage: Monitoring, control systems, data analysis, and planning.</a:t>
            </a:r>
          </a:p>
          <a:p>
            <a:pPr algn="l">
              <a:lnSpc>
                <a:spcPts val="5740"/>
              </a:lnSpc>
            </a:pPr>
            <a:endParaRPr lang="en-US" sz="4100">
              <a:solidFill>
                <a:srgbClr val="000000"/>
              </a:solidFill>
              <a:latin typeface="Canva Sans 1"/>
            </a:endParaRPr>
          </a:p>
        </p:txBody>
      </p:sp>
      <p:sp>
        <p:nvSpPr>
          <p:cNvPr id="3" name="Freeform 3"/>
          <p:cNvSpPr/>
          <p:nvPr/>
        </p:nvSpPr>
        <p:spPr>
          <a:xfrm>
            <a:off x="13166944" y="6172200"/>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62124" y="674758"/>
            <a:ext cx="21012248" cy="1427626"/>
            <a:chOff x="0" y="0"/>
            <a:chExt cx="28016331" cy="1903502"/>
          </a:xfrm>
        </p:grpSpPr>
        <p:sp>
          <p:nvSpPr>
            <p:cNvPr id="5" name="TextBox 5"/>
            <p:cNvSpPr txBox="1"/>
            <p:nvPr/>
          </p:nvSpPr>
          <p:spPr>
            <a:xfrm>
              <a:off x="0" y="0"/>
              <a:ext cx="28016331" cy="990571"/>
            </a:xfrm>
            <a:prstGeom prst="rect">
              <a:avLst/>
            </a:prstGeom>
          </p:spPr>
          <p:txBody>
            <a:bodyPr lIns="0" tIns="0" rIns="0" bIns="0" rtlCol="0" anchor="t">
              <a:spAutoFit/>
            </a:bodyPr>
            <a:lstStyle/>
            <a:p>
              <a:pPr marL="0" lvl="0" indent="0" algn="ctr">
                <a:lnSpc>
                  <a:spcPts val="5880"/>
                </a:lnSpc>
                <a:spcBef>
                  <a:spcPct val="0"/>
                </a:spcBef>
              </a:pPr>
              <a:endParaRPr/>
            </a:p>
          </p:txBody>
        </p:sp>
        <p:sp>
          <p:nvSpPr>
            <p:cNvPr id="6" name="TextBox 6"/>
            <p:cNvSpPr txBox="1"/>
            <p:nvPr/>
          </p:nvSpPr>
          <p:spPr>
            <a:xfrm>
              <a:off x="0" y="1221235"/>
              <a:ext cx="28016331" cy="682266"/>
            </a:xfrm>
            <a:prstGeom prst="rect">
              <a:avLst/>
            </a:prstGeom>
          </p:spPr>
          <p:txBody>
            <a:bodyPr lIns="0" tIns="0" rIns="0" bIns="0" rtlCol="0" anchor="t">
              <a:spAutoFit/>
            </a:bodyPr>
            <a:lstStyle/>
            <a:p>
              <a:pPr marL="0" lvl="0" indent="0" algn="ctr">
                <a:lnSpc>
                  <a:spcPts val="4160"/>
                </a:lnSpc>
                <a:spcBef>
                  <a:spcPct val="0"/>
                </a:spcBef>
              </a:pPr>
              <a:endParaRPr/>
            </a:p>
          </p:txBody>
        </p:sp>
      </p:grpSp>
      <p:sp>
        <p:nvSpPr>
          <p:cNvPr id="7" name="TextBox 7"/>
          <p:cNvSpPr txBox="1"/>
          <p:nvPr/>
        </p:nvSpPr>
        <p:spPr>
          <a:xfrm>
            <a:off x="700010" y="560458"/>
            <a:ext cx="17587990" cy="1953260"/>
          </a:xfrm>
          <a:prstGeom prst="rect">
            <a:avLst/>
          </a:prstGeom>
        </p:spPr>
        <p:txBody>
          <a:bodyPr lIns="0" tIns="0" rIns="0" bIns="0" rtlCol="0" anchor="t">
            <a:spAutoFit/>
          </a:bodyPr>
          <a:lstStyle/>
          <a:p>
            <a:pPr algn="l">
              <a:lnSpc>
                <a:spcPts val="7840"/>
              </a:lnSpc>
            </a:pPr>
            <a:r>
              <a:rPr lang="en-US" sz="5600">
                <a:solidFill>
                  <a:srgbClr val="00500A"/>
                </a:solidFill>
                <a:latin typeface="Canva Sans 1 Bold"/>
              </a:rPr>
              <a:t>The IoT cloud platforms in the context of agriculture</a:t>
            </a:r>
          </a:p>
        </p:txBody>
      </p:sp>
      <p:sp>
        <p:nvSpPr>
          <p:cNvPr id="8" name="TextBox 8"/>
          <p:cNvSpPr txBox="1"/>
          <p:nvPr/>
        </p:nvSpPr>
        <p:spPr>
          <a:xfrm>
            <a:off x="15913039" y="443334"/>
            <a:ext cx="645914"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8/32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FFE6"/>
        </a:solidFill>
        <a:effectLst/>
      </p:bgPr>
    </p:bg>
    <p:spTree>
      <p:nvGrpSpPr>
        <p:cNvPr id="1" name=""/>
        <p:cNvGrpSpPr/>
        <p:nvPr/>
      </p:nvGrpSpPr>
      <p:grpSpPr>
        <a:xfrm>
          <a:off x="0" y="0"/>
          <a:ext cx="0" cy="0"/>
          <a:chOff x="0" y="0"/>
          <a:chExt cx="0" cy="0"/>
        </a:xfrm>
      </p:grpSpPr>
      <p:sp>
        <p:nvSpPr>
          <p:cNvPr id="2" name="TextBox 2"/>
          <p:cNvSpPr txBox="1"/>
          <p:nvPr/>
        </p:nvSpPr>
        <p:spPr>
          <a:xfrm>
            <a:off x="1028700" y="3829619"/>
            <a:ext cx="15198917" cy="3980179"/>
          </a:xfrm>
          <a:prstGeom prst="rect">
            <a:avLst/>
          </a:prstGeom>
        </p:spPr>
        <p:txBody>
          <a:bodyPr lIns="0" tIns="0" rIns="0" bIns="0" rtlCol="0" anchor="t">
            <a:spAutoFit/>
          </a:bodyPr>
          <a:lstStyle/>
          <a:p>
            <a:pPr marL="820427" lvl="1" indent="-410214" algn="l">
              <a:lnSpc>
                <a:spcPts val="5320"/>
              </a:lnSpc>
              <a:buFont typeface="Arial"/>
              <a:buChar char="•"/>
            </a:pPr>
            <a:r>
              <a:rPr lang="en-US" sz="3800">
                <a:solidFill>
                  <a:srgbClr val="000000"/>
                </a:solidFill>
                <a:latin typeface="Canva Sans 1"/>
              </a:rPr>
              <a:t>Definition: Automated exchange of information between devices with minimal human intervention.</a:t>
            </a:r>
          </a:p>
          <a:p>
            <a:pPr marL="820427" lvl="1" indent="-410214" algn="l">
              <a:lnSpc>
                <a:spcPts val="5320"/>
              </a:lnSpc>
              <a:buFont typeface="Arial"/>
              <a:buChar char="•"/>
            </a:pPr>
            <a:r>
              <a:rPr lang="en-US" sz="3800">
                <a:solidFill>
                  <a:srgbClr val="000000"/>
                </a:solidFill>
                <a:latin typeface="Canva Sans 1"/>
              </a:rPr>
              <a:t>Technologies: IP, WiFi, SMS, Zigbee.</a:t>
            </a:r>
          </a:p>
          <a:p>
            <a:pPr marL="820427" lvl="1" indent="-410214" algn="l">
              <a:lnSpc>
                <a:spcPts val="5320"/>
              </a:lnSpc>
              <a:buFont typeface="Arial"/>
              <a:buChar char="•"/>
            </a:pPr>
            <a:r>
              <a:rPr lang="en-US" sz="3800">
                <a:solidFill>
                  <a:srgbClr val="000000"/>
                </a:solidFill>
                <a:latin typeface="Canva Sans 1"/>
              </a:rPr>
              <a:t>Applications: Connecting agricultural machinery and vehicles, remote monitoring.</a:t>
            </a:r>
          </a:p>
          <a:p>
            <a:pPr marL="820427" lvl="1" indent="-410214" algn="l">
              <a:lnSpc>
                <a:spcPts val="5320"/>
              </a:lnSpc>
              <a:buFont typeface="Arial"/>
              <a:buChar char="•"/>
            </a:pPr>
            <a:r>
              <a:rPr lang="en-US" sz="3800">
                <a:solidFill>
                  <a:srgbClr val="000000"/>
                </a:solidFill>
                <a:latin typeface="Canva Sans 1"/>
              </a:rPr>
              <a:t>Popular Apps: Sirrus, Manure Monitor, Agrivi, TractorPal.</a:t>
            </a:r>
          </a:p>
        </p:txBody>
      </p:sp>
      <p:grpSp>
        <p:nvGrpSpPr>
          <p:cNvPr id="3" name="Group 3"/>
          <p:cNvGrpSpPr/>
          <p:nvPr/>
        </p:nvGrpSpPr>
        <p:grpSpPr>
          <a:xfrm>
            <a:off x="-1362124" y="674758"/>
            <a:ext cx="21012248" cy="1427626"/>
            <a:chOff x="0" y="0"/>
            <a:chExt cx="28016331" cy="1903502"/>
          </a:xfrm>
        </p:grpSpPr>
        <p:sp>
          <p:nvSpPr>
            <p:cNvPr id="4" name="TextBox 4"/>
            <p:cNvSpPr txBox="1"/>
            <p:nvPr/>
          </p:nvSpPr>
          <p:spPr>
            <a:xfrm>
              <a:off x="0" y="0"/>
              <a:ext cx="28016331" cy="990571"/>
            </a:xfrm>
            <a:prstGeom prst="rect">
              <a:avLst/>
            </a:prstGeom>
          </p:spPr>
          <p:txBody>
            <a:bodyPr lIns="0" tIns="0" rIns="0" bIns="0" rtlCol="0" anchor="t">
              <a:spAutoFit/>
            </a:bodyPr>
            <a:lstStyle/>
            <a:p>
              <a:pPr marL="0" lvl="0" indent="0" algn="ctr">
                <a:lnSpc>
                  <a:spcPts val="5880"/>
                </a:lnSpc>
                <a:spcBef>
                  <a:spcPct val="0"/>
                </a:spcBef>
              </a:pPr>
              <a:endParaRPr/>
            </a:p>
          </p:txBody>
        </p:sp>
        <p:sp>
          <p:nvSpPr>
            <p:cNvPr id="5" name="TextBox 5"/>
            <p:cNvSpPr txBox="1"/>
            <p:nvPr/>
          </p:nvSpPr>
          <p:spPr>
            <a:xfrm>
              <a:off x="0" y="1221235"/>
              <a:ext cx="28016331" cy="682266"/>
            </a:xfrm>
            <a:prstGeom prst="rect">
              <a:avLst/>
            </a:prstGeom>
          </p:spPr>
          <p:txBody>
            <a:bodyPr lIns="0" tIns="0" rIns="0" bIns="0" rtlCol="0" anchor="t">
              <a:spAutoFit/>
            </a:bodyPr>
            <a:lstStyle/>
            <a:p>
              <a:pPr marL="0" lvl="0" indent="0" algn="ctr">
                <a:lnSpc>
                  <a:spcPts val="4160"/>
                </a:lnSpc>
                <a:spcBef>
                  <a:spcPct val="0"/>
                </a:spcBef>
              </a:pPr>
              <a:endParaRPr/>
            </a:p>
          </p:txBody>
        </p:sp>
      </p:grpSp>
      <p:sp>
        <p:nvSpPr>
          <p:cNvPr id="6" name="TextBox 6"/>
          <p:cNvSpPr txBox="1"/>
          <p:nvPr/>
        </p:nvSpPr>
        <p:spPr>
          <a:xfrm>
            <a:off x="850086" y="914400"/>
            <a:ext cx="16409214" cy="1953260"/>
          </a:xfrm>
          <a:prstGeom prst="rect">
            <a:avLst/>
          </a:prstGeom>
        </p:spPr>
        <p:txBody>
          <a:bodyPr lIns="0" tIns="0" rIns="0" bIns="0" rtlCol="0" anchor="t">
            <a:spAutoFit/>
          </a:bodyPr>
          <a:lstStyle/>
          <a:p>
            <a:pPr algn="l">
              <a:lnSpc>
                <a:spcPts val="7840"/>
              </a:lnSpc>
            </a:pPr>
            <a:r>
              <a:rPr lang="en-US" sz="5600">
                <a:solidFill>
                  <a:srgbClr val="00500A"/>
                </a:solidFill>
                <a:latin typeface="Canva Sans 1 Bold"/>
              </a:rPr>
              <a:t>Machine To Machine (M2M) communications in agriculture and Agricultural Smartphone Apps</a:t>
            </a:r>
          </a:p>
        </p:txBody>
      </p:sp>
      <p:sp>
        <p:nvSpPr>
          <p:cNvPr id="7" name="TextBox 7"/>
          <p:cNvSpPr txBox="1"/>
          <p:nvPr/>
        </p:nvSpPr>
        <p:spPr>
          <a:xfrm>
            <a:off x="15907160" y="443334"/>
            <a:ext cx="657671"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1"/>
              </a:rPr>
              <a:t>9/32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1362</Words>
  <Application>Microsoft Office PowerPoint</Application>
  <PresentationFormat>Custom</PresentationFormat>
  <Paragraphs>192</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Canva Sans 1 Bold</vt:lpstr>
      <vt:lpstr>Arial</vt:lpstr>
      <vt:lpstr>Calibri</vt:lpstr>
      <vt:lpstr>Canva Sans 1</vt:lpstr>
      <vt:lpstr>Inter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اینترنت اشیا در کشاورزی</dc:title>
  <cp:lastModifiedBy>El Maximo</cp:lastModifiedBy>
  <cp:revision>6</cp:revision>
  <dcterms:created xsi:type="dcterms:W3CDTF">2006-08-16T00:00:00Z</dcterms:created>
  <dcterms:modified xsi:type="dcterms:W3CDTF">2024-06-09T21:27:50Z</dcterms:modified>
  <dc:identifier>DAGHnqZZ4fo</dc:identifier>
</cp:coreProperties>
</file>